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90" r:id="rId3"/>
    <p:sldId id="287" r:id="rId4"/>
    <p:sldId id="288" r:id="rId5"/>
    <p:sldId id="289" r:id="rId6"/>
    <p:sldId id="265" r:id="rId7"/>
    <p:sldId id="264" r:id="rId8"/>
    <p:sldId id="280" r:id="rId9"/>
    <p:sldId id="260" r:id="rId10"/>
    <p:sldId id="286" r:id="rId11"/>
    <p:sldId id="291" r:id="rId12"/>
    <p:sldId id="292" r:id="rId13"/>
    <p:sldId id="263" r:id="rId14"/>
    <p:sldId id="258" r:id="rId15"/>
    <p:sldId id="296" r:id="rId16"/>
    <p:sldId id="259" r:id="rId17"/>
    <p:sldId id="275" r:id="rId18"/>
    <p:sldId id="279" r:id="rId19"/>
    <p:sldId id="270" r:id="rId20"/>
    <p:sldId id="262" r:id="rId21"/>
    <p:sldId id="271" r:id="rId22"/>
    <p:sldId id="272" r:id="rId23"/>
    <p:sldId id="297" r:id="rId24"/>
    <p:sldId id="281" r:id="rId25"/>
    <p:sldId id="293" r:id="rId26"/>
    <p:sldId id="294" r:id="rId27"/>
    <p:sldId id="295" r:id="rId2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23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679" autoAdjust="0"/>
  </p:normalViewPr>
  <p:slideViewPr>
    <p:cSldViewPr>
      <p:cViewPr varScale="1">
        <p:scale>
          <a:sx n="60" d="100"/>
          <a:sy n="60" d="100"/>
        </p:scale>
        <p:origin x="-157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816578-45F3-47CD-BE0C-2E2CC793CB6C}" type="datetimeFigureOut">
              <a:rPr lang="en-US" smtClean="0"/>
              <a:t>6/2/2016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0349-27DB-4774-AA48-DE8756C1A2B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56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Expliquer</a:t>
            </a:r>
            <a:r>
              <a:rPr lang="en-US" dirty="0" smtClean="0"/>
              <a:t> </a:t>
            </a:r>
            <a:r>
              <a:rPr lang="en-US" dirty="0" err="1" smtClean="0"/>
              <a:t>brièvement</a:t>
            </a:r>
            <a:r>
              <a:rPr lang="en-US" dirty="0" smtClean="0"/>
              <a:t> 1) les sites, 2) les </a:t>
            </a:r>
            <a:r>
              <a:rPr lang="en-US" dirty="0" err="1" smtClean="0"/>
              <a:t>flèches</a:t>
            </a:r>
            <a:r>
              <a:rPr lang="en-US" dirty="0" smtClean="0"/>
              <a:t> =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polluants</a:t>
            </a:r>
            <a:r>
              <a:rPr lang="en-US" baseline="0" dirty="0" smtClean="0"/>
              <a:t>, 3) les </a:t>
            </a:r>
            <a:r>
              <a:rPr lang="en-US" baseline="0" dirty="0" err="1" smtClean="0"/>
              <a:t>regroupements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10349-27DB-4774-AA48-DE8756C1A2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3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Expliquer</a:t>
            </a:r>
            <a:r>
              <a:rPr lang="en-US" dirty="0" smtClean="0"/>
              <a:t> que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l’angle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faible</a:t>
            </a:r>
            <a:r>
              <a:rPr lang="en-US" dirty="0" smtClean="0"/>
              <a:t>, les </a:t>
            </a:r>
            <a:r>
              <a:rPr lang="en-US" dirty="0" err="1" smtClean="0"/>
              <a:t>polluants</a:t>
            </a:r>
            <a:r>
              <a:rPr lang="en-US" dirty="0" smtClean="0"/>
              <a:t> se </a:t>
            </a:r>
            <a:r>
              <a:rPr lang="en-US" dirty="0" err="1" smtClean="0"/>
              <a:t>comportent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façon</a:t>
            </a:r>
            <a:r>
              <a:rPr lang="en-US" dirty="0" smtClean="0"/>
              <a:t> </a:t>
            </a:r>
            <a:r>
              <a:rPr lang="en-US" dirty="0" err="1" smtClean="0"/>
              <a:t>similaire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10349-27DB-4774-AA48-DE8756C1A2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96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Expliquer</a:t>
            </a:r>
            <a:r>
              <a:rPr lang="en-US" dirty="0" smtClean="0"/>
              <a:t> </a:t>
            </a:r>
            <a:r>
              <a:rPr lang="en-US" dirty="0" err="1" smtClean="0"/>
              <a:t>qu’on</a:t>
            </a:r>
            <a:r>
              <a:rPr lang="en-US" dirty="0" smtClean="0"/>
              <a:t> </a:t>
            </a:r>
            <a:r>
              <a:rPr lang="en-US" dirty="0" err="1" smtClean="0"/>
              <a:t>garde</a:t>
            </a:r>
            <a:r>
              <a:rPr lang="en-US" dirty="0" smtClean="0"/>
              <a:t> </a:t>
            </a:r>
            <a:r>
              <a:rPr lang="en-US" dirty="0" err="1" smtClean="0"/>
              <a:t>maintenant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olluant</a:t>
            </a:r>
            <a:r>
              <a:rPr lang="en-US" baseline="0" dirty="0" smtClean="0"/>
              <a:t> par </a:t>
            </a:r>
            <a:r>
              <a:rPr lang="en-US" baseline="0" dirty="0" err="1" smtClean="0"/>
              <a:t>groupe</a:t>
            </a:r>
            <a:r>
              <a:rPr lang="en-US" baseline="0" dirty="0" smtClean="0"/>
              <a:t> pour “tracker” la </a:t>
            </a:r>
            <a:r>
              <a:rPr lang="en-US" baseline="0" dirty="0" err="1" smtClean="0"/>
              <a:t>réponse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groupe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10349-27DB-4774-AA48-DE8756C1A2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82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observe plus de pollution</a:t>
            </a:r>
            <a:r>
              <a:rPr lang="en-US" baseline="0" dirty="0" smtClean="0"/>
              <a:t> des 3 </a:t>
            </a:r>
            <a:r>
              <a:rPr lang="en-US" baseline="0" dirty="0" err="1" smtClean="0"/>
              <a:t>groupes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lorsque</a:t>
            </a:r>
            <a:r>
              <a:rPr lang="en-US" baseline="0" dirty="0" smtClean="0"/>
              <a:t> la surface du </a:t>
            </a:r>
            <a:r>
              <a:rPr lang="en-US" baseline="0" dirty="0" err="1" smtClean="0"/>
              <a:t>territoire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plus </a:t>
            </a:r>
            <a:r>
              <a:rPr lang="en-US" baseline="0" dirty="0" err="1" smtClean="0"/>
              <a:t>imperméable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rien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convainquant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la relation!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10349-27DB-4774-AA48-DE8756C1A2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56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Expliquer</a:t>
            </a:r>
            <a:r>
              <a:rPr lang="en-US" dirty="0" smtClean="0"/>
              <a:t> </a:t>
            </a:r>
            <a:r>
              <a:rPr lang="en-US" dirty="0" err="1" smtClean="0"/>
              <a:t>brièvement</a:t>
            </a:r>
            <a:r>
              <a:rPr lang="en-US" dirty="0" smtClean="0"/>
              <a:t> – selection, </a:t>
            </a:r>
            <a:r>
              <a:rPr lang="en-US" dirty="0" err="1" smtClean="0"/>
              <a:t>pente</a:t>
            </a:r>
            <a:r>
              <a:rPr lang="en-US" dirty="0" smtClean="0"/>
              <a:t> et R2.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10349-27DB-4774-AA48-DE8756C1A2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2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03D93-8E33-49A6-A79A-6650FC9C4B7C}" type="datetimeFigureOut">
              <a:rPr lang="fr-CA" smtClean="0"/>
              <a:t>2016-06-02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A787F-C4D8-4FD8-849A-6B488F9350E7}" type="slidenum">
              <a:rPr lang="fr-CA" smtClean="0"/>
              <a:t>‹N°›</a:t>
            </a:fld>
            <a:endParaRPr lang="fr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aprpr.org/wp-content/uploads/2012/12/Carte-1542-1642-topographique-de-LIle-de-Montr%C3%A9al-Montrant-les-LacsRivi%C3%A8res-Marais-et-les-grands-Ruisseaux-du-Temp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4" r="2309" b="4825"/>
          <a:stretch/>
        </p:blipFill>
        <p:spPr bwMode="auto">
          <a:xfrm>
            <a:off x="-82972" y="1484784"/>
            <a:ext cx="9252520" cy="41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à coins arrondis 11"/>
          <p:cNvSpPr/>
          <p:nvPr/>
        </p:nvSpPr>
        <p:spPr>
          <a:xfrm>
            <a:off x="-191144" y="5157191"/>
            <a:ext cx="9793088" cy="442027"/>
          </a:xfrm>
          <a:prstGeom prst="round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" t="23332" r="54604" b="55688"/>
          <a:stretch/>
        </p:blipFill>
        <p:spPr>
          <a:xfrm>
            <a:off x="5220072" y="5670002"/>
            <a:ext cx="3557612" cy="10653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7632" y="-13816"/>
            <a:ext cx="9217024" cy="1470025"/>
          </a:xfrm>
        </p:spPr>
        <p:txBody>
          <a:bodyPr>
            <a:noAutofit/>
          </a:bodyPr>
          <a:lstStyle/>
          <a:p>
            <a:r>
              <a:rPr lang="fr-CA" sz="3600" b="1" dirty="0" smtClean="0"/>
              <a:t>Influence des activités humaines sur la qualité de l’eau  des ruisseaux de l’île de Montréal</a:t>
            </a:r>
            <a:endParaRPr lang="fr-CA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0528" y="5272308"/>
            <a:ext cx="9208480" cy="458716"/>
          </a:xfrm>
        </p:spPr>
        <p:txBody>
          <a:bodyPr numCol="5">
            <a:noAutofit/>
          </a:bodyPr>
          <a:lstStyle/>
          <a:p>
            <a:r>
              <a:rPr lang="fr-CA" sz="1400" b="1" dirty="0" smtClean="0">
                <a:solidFill>
                  <a:schemeClr val="bg1"/>
                </a:solidFill>
              </a:rPr>
              <a:t>Morgan Botrel</a:t>
            </a:r>
          </a:p>
          <a:p>
            <a:endParaRPr lang="fr-CA" sz="1400" b="1" dirty="0" smtClean="0">
              <a:solidFill>
                <a:schemeClr val="bg1"/>
              </a:solidFill>
            </a:endParaRPr>
          </a:p>
          <a:p>
            <a:r>
              <a:rPr lang="fr-CA" sz="1400" b="1" dirty="0" smtClean="0">
                <a:solidFill>
                  <a:schemeClr val="bg1"/>
                </a:solidFill>
              </a:rPr>
              <a:t>Jean-François Lapierre</a:t>
            </a:r>
          </a:p>
          <a:p>
            <a:endParaRPr lang="fr-CA" sz="1400" b="1" dirty="0" smtClean="0">
              <a:solidFill>
                <a:schemeClr val="bg1"/>
              </a:solidFill>
            </a:endParaRPr>
          </a:p>
          <a:p>
            <a:r>
              <a:rPr lang="fr-CA" sz="1400" b="1" dirty="0" smtClean="0">
                <a:solidFill>
                  <a:schemeClr val="bg1"/>
                </a:solidFill>
              </a:rPr>
              <a:t>Laurent Fraser</a:t>
            </a:r>
          </a:p>
          <a:p>
            <a:endParaRPr lang="fr-CA" sz="1400" b="1" dirty="0" smtClean="0">
              <a:solidFill>
                <a:schemeClr val="bg1"/>
              </a:solidFill>
            </a:endParaRPr>
          </a:p>
          <a:p>
            <a:r>
              <a:rPr lang="fr-CA" sz="1400" b="1" dirty="0" smtClean="0">
                <a:solidFill>
                  <a:schemeClr val="bg1"/>
                </a:solidFill>
              </a:rPr>
              <a:t>Antoine </a:t>
            </a:r>
            <a:r>
              <a:rPr lang="fr-CA" sz="1400" b="1" dirty="0">
                <a:solidFill>
                  <a:schemeClr val="bg1"/>
                </a:solidFill>
              </a:rPr>
              <a:t>Prince</a:t>
            </a:r>
          </a:p>
          <a:p>
            <a:endParaRPr lang="fr-CA" sz="1400" b="1" dirty="0" smtClean="0">
              <a:solidFill>
                <a:schemeClr val="bg1"/>
              </a:solidFill>
            </a:endParaRPr>
          </a:p>
          <a:p>
            <a:r>
              <a:rPr lang="fr-CA" sz="1400" b="1" dirty="0" smtClean="0">
                <a:solidFill>
                  <a:schemeClr val="bg1"/>
                </a:solidFill>
              </a:rPr>
              <a:t>Jean-Olivier </a:t>
            </a:r>
            <a:r>
              <a:rPr lang="fr-CA" sz="1400" b="1" dirty="0" err="1">
                <a:solidFill>
                  <a:schemeClr val="bg1"/>
                </a:solidFill>
              </a:rPr>
              <a:t>Goyette</a:t>
            </a:r>
            <a:endParaRPr lang="fr-CA" sz="1400" b="1" dirty="0">
              <a:solidFill>
                <a:schemeClr val="bg1"/>
              </a:solidFill>
            </a:endParaRPr>
          </a:p>
          <a:p>
            <a:endParaRPr lang="fr-CA" sz="1800" b="1" dirty="0" smtClean="0">
              <a:solidFill>
                <a:schemeClr val="bg1"/>
              </a:solidFill>
            </a:endParaRPr>
          </a:p>
        </p:txBody>
      </p:sp>
      <p:pic>
        <p:nvPicPr>
          <p:cNvPr id="10" name="Image 9" descr="C:\Users\benoitp\Desktop\Derby_GRIL_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9" y="5961717"/>
            <a:ext cx="4172003" cy="56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CA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" b="8898"/>
          <a:stretch/>
        </p:blipFill>
        <p:spPr>
          <a:xfrm>
            <a:off x="3056430" y="68317"/>
            <a:ext cx="6087570" cy="4943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410" y="5011355"/>
            <a:ext cx="776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smtClean="0"/>
              <a:t>Les différents polluants se regroupent spatialement en 3 catégories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18" y="2029701"/>
            <a:ext cx="2473628" cy="160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2105483" y="2029701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2024165" y="3356992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404812" y="2039144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ZoneTexte 112"/>
          <p:cNvSpPr txBox="1"/>
          <p:nvPr/>
        </p:nvSpPr>
        <p:spPr>
          <a:xfrm>
            <a:off x="2339752" y="5589240"/>
            <a:ext cx="54568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23900" lvl="1" indent="-266700">
              <a:buFont typeface="Arial" pitchFamily="34" charset="0"/>
              <a:buChar char="•"/>
            </a:pPr>
            <a:r>
              <a:rPr lang="fr-CA" sz="2400" dirty="0"/>
              <a:t>Sels (Calcium, S</a:t>
            </a:r>
            <a:r>
              <a:rPr lang="fr-CA" sz="2400" dirty="0" smtClean="0"/>
              <a:t>odium, </a:t>
            </a:r>
            <a:r>
              <a:rPr lang="fr-CA" sz="2400" u="sng" dirty="0" smtClean="0"/>
              <a:t>Conductivité</a:t>
            </a:r>
            <a:r>
              <a:rPr lang="fr-CA" sz="2400" dirty="0" smtClean="0"/>
              <a:t>)</a:t>
            </a:r>
          </a:p>
          <a:p>
            <a:pPr marL="723900" lvl="1" indent="-266700">
              <a:buFont typeface="Arial" pitchFamily="34" charset="0"/>
              <a:buChar char="•"/>
            </a:pPr>
            <a:endParaRPr lang="fr-CA" sz="2400" dirty="0"/>
          </a:p>
          <a:p>
            <a:pPr marL="723900" lvl="1" indent="-266700">
              <a:buFont typeface="Arial" pitchFamily="34" charset="0"/>
              <a:buChar char="•"/>
            </a:pPr>
            <a:endParaRPr lang="fr-CA" sz="2400" dirty="0"/>
          </a:p>
          <a:p>
            <a:endParaRPr lang="en-US" dirty="0"/>
          </a:p>
        </p:txBody>
      </p:sp>
      <p:sp>
        <p:nvSpPr>
          <p:cNvPr id="2" name="Ellipse 1"/>
          <p:cNvSpPr/>
          <p:nvPr/>
        </p:nvSpPr>
        <p:spPr>
          <a:xfrm>
            <a:off x="5119216" y="2592940"/>
            <a:ext cx="1296144" cy="1224136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CA" sz="4000" dirty="0" smtClean="0"/>
              <a:t>Résultats</a:t>
            </a:r>
            <a:endParaRPr lang="fr-CA" sz="4000" dirty="0"/>
          </a:p>
        </p:txBody>
      </p:sp>
    </p:spTree>
    <p:extLst>
      <p:ext uri="{BB962C8B-B14F-4D97-AF65-F5344CB8AC3E}">
        <p14:creationId xmlns:p14="http://schemas.microsoft.com/office/powerpoint/2010/main" val="32302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CA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" b="8898"/>
          <a:stretch/>
        </p:blipFill>
        <p:spPr>
          <a:xfrm>
            <a:off x="3056430" y="68317"/>
            <a:ext cx="6087570" cy="4943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410" y="5011355"/>
            <a:ext cx="776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smtClean="0"/>
              <a:t>Les différents polluants se regroupent spatialement en 3 catégories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18" y="2029701"/>
            <a:ext cx="2473628" cy="160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2105483" y="2029701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2024165" y="3356992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404812" y="2039144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ZoneTexte 112"/>
          <p:cNvSpPr txBox="1"/>
          <p:nvPr/>
        </p:nvSpPr>
        <p:spPr>
          <a:xfrm>
            <a:off x="2339752" y="5589240"/>
            <a:ext cx="618829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23900" lvl="1" indent="-266700">
              <a:buFont typeface="Arial" pitchFamily="34" charset="0"/>
              <a:buChar char="•"/>
            </a:pPr>
            <a:r>
              <a:rPr lang="fr-CA" sz="2400" dirty="0"/>
              <a:t>Sels (Calcium, S</a:t>
            </a:r>
            <a:r>
              <a:rPr lang="fr-CA" sz="2400" dirty="0" smtClean="0"/>
              <a:t>odium, </a:t>
            </a:r>
            <a:r>
              <a:rPr lang="fr-CA" sz="2400" u="sng" dirty="0" smtClean="0"/>
              <a:t>Conductivité</a:t>
            </a:r>
            <a:r>
              <a:rPr lang="fr-CA" sz="2400" dirty="0" smtClean="0"/>
              <a:t>)</a:t>
            </a:r>
          </a:p>
          <a:p>
            <a:pPr marL="723900" lvl="1" indent="-266700">
              <a:buFont typeface="Arial" pitchFamily="34" charset="0"/>
              <a:buChar char="•"/>
            </a:pPr>
            <a:r>
              <a:rPr lang="fr-CA" sz="2400" dirty="0"/>
              <a:t>Métaux et </a:t>
            </a:r>
            <a:r>
              <a:rPr lang="fr-CA" sz="2400" dirty="0" smtClean="0"/>
              <a:t>nutriments (Pb, Cd, </a:t>
            </a:r>
            <a:r>
              <a:rPr lang="fr-CA" sz="2400" u="sng" dirty="0" smtClean="0"/>
              <a:t>Phosphore</a:t>
            </a:r>
            <a:r>
              <a:rPr lang="fr-CA" sz="2400" dirty="0" smtClean="0"/>
              <a:t>)</a:t>
            </a:r>
          </a:p>
          <a:p>
            <a:pPr marL="723900" lvl="1" indent="-266700">
              <a:buFont typeface="Arial" pitchFamily="34" charset="0"/>
              <a:buChar char="•"/>
            </a:pPr>
            <a:endParaRPr lang="fr-CA" sz="2400" dirty="0"/>
          </a:p>
          <a:p>
            <a:pPr marL="723900" lvl="1" indent="-266700">
              <a:buFont typeface="Arial" pitchFamily="34" charset="0"/>
              <a:buChar char="•"/>
            </a:pPr>
            <a:endParaRPr lang="fr-CA" sz="2400" dirty="0"/>
          </a:p>
          <a:p>
            <a:endParaRPr lang="en-US" dirty="0"/>
          </a:p>
        </p:txBody>
      </p:sp>
      <p:sp>
        <p:nvSpPr>
          <p:cNvPr id="2" name="Ellipse 1"/>
          <p:cNvSpPr/>
          <p:nvPr/>
        </p:nvSpPr>
        <p:spPr>
          <a:xfrm>
            <a:off x="5119216" y="2592940"/>
            <a:ext cx="1296144" cy="1224136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4644008" y="1484783"/>
            <a:ext cx="1908444" cy="85345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CA" sz="4000" dirty="0" smtClean="0"/>
              <a:t>Résultats</a:t>
            </a:r>
            <a:endParaRPr lang="fr-CA" sz="4000" dirty="0"/>
          </a:p>
        </p:txBody>
      </p:sp>
    </p:spTree>
    <p:extLst>
      <p:ext uri="{BB962C8B-B14F-4D97-AF65-F5344CB8AC3E}">
        <p14:creationId xmlns:p14="http://schemas.microsoft.com/office/powerpoint/2010/main" val="95144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CA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" b="8898"/>
          <a:stretch/>
        </p:blipFill>
        <p:spPr>
          <a:xfrm>
            <a:off x="3056430" y="68317"/>
            <a:ext cx="6087570" cy="4943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410" y="5011355"/>
            <a:ext cx="776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smtClean="0"/>
              <a:t>Les différents polluants se regroupent spatialement en 3 catégories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18" y="2029701"/>
            <a:ext cx="2473628" cy="160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2105483" y="2029701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2024165" y="3356992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404812" y="2039144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ZoneTexte 112"/>
          <p:cNvSpPr txBox="1"/>
          <p:nvPr/>
        </p:nvSpPr>
        <p:spPr>
          <a:xfrm>
            <a:off x="2339752" y="5589240"/>
            <a:ext cx="618829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23900" lvl="1" indent="-266700">
              <a:buFont typeface="Arial" pitchFamily="34" charset="0"/>
              <a:buChar char="•"/>
            </a:pPr>
            <a:r>
              <a:rPr lang="fr-CA" sz="2400" dirty="0"/>
              <a:t>Sels (Calcium, S</a:t>
            </a:r>
            <a:r>
              <a:rPr lang="fr-CA" sz="2400" dirty="0" smtClean="0"/>
              <a:t>odium, </a:t>
            </a:r>
            <a:r>
              <a:rPr lang="fr-CA" sz="2400" u="sng" dirty="0" smtClean="0"/>
              <a:t>Conductivité</a:t>
            </a:r>
            <a:r>
              <a:rPr lang="fr-CA" sz="2400" dirty="0" smtClean="0"/>
              <a:t>)</a:t>
            </a:r>
          </a:p>
          <a:p>
            <a:pPr marL="723900" lvl="1" indent="-266700">
              <a:buFont typeface="Arial" pitchFamily="34" charset="0"/>
              <a:buChar char="•"/>
            </a:pPr>
            <a:r>
              <a:rPr lang="fr-CA" sz="2400" dirty="0"/>
              <a:t>Métaux et </a:t>
            </a:r>
            <a:r>
              <a:rPr lang="fr-CA" sz="2400" dirty="0" smtClean="0"/>
              <a:t>nutriments (Pb, Cd, </a:t>
            </a:r>
            <a:r>
              <a:rPr lang="fr-CA" sz="2400" u="sng" dirty="0" smtClean="0"/>
              <a:t>Phosphore</a:t>
            </a:r>
            <a:r>
              <a:rPr lang="fr-CA" sz="2400" dirty="0" smtClean="0"/>
              <a:t>)</a:t>
            </a:r>
          </a:p>
          <a:p>
            <a:pPr marL="723900" lvl="1" indent="-266700">
              <a:buFont typeface="Arial" pitchFamily="34" charset="0"/>
              <a:buChar char="•"/>
            </a:pPr>
            <a:r>
              <a:rPr lang="fr-CA" sz="2400" u="sng" dirty="0" err="1"/>
              <a:t>E.Coli</a:t>
            </a:r>
            <a:endParaRPr lang="fr-CA" sz="2400" u="sng" dirty="0"/>
          </a:p>
          <a:p>
            <a:pPr marL="723900" lvl="1" indent="-266700">
              <a:buFont typeface="Arial" pitchFamily="34" charset="0"/>
              <a:buChar char="•"/>
            </a:pPr>
            <a:endParaRPr lang="fr-CA" sz="2400" dirty="0"/>
          </a:p>
          <a:p>
            <a:pPr marL="723900" lvl="1" indent="-266700">
              <a:buFont typeface="Arial" pitchFamily="34" charset="0"/>
              <a:buChar char="•"/>
            </a:pPr>
            <a:endParaRPr lang="fr-CA" sz="2400" dirty="0"/>
          </a:p>
          <a:p>
            <a:endParaRPr lang="en-US" dirty="0"/>
          </a:p>
        </p:txBody>
      </p:sp>
      <p:sp>
        <p:nvSpPr>
          <p:cNvPr id="2" name="Ellipse 1"/>
          <p:cNvSpPr/>
          <p:nvPr/>
        </p:nvSpPr>
        <p:spPr>
          <a:xfrm>
            <a:off x="5119216" y="2592940"/>
            <a:ext cx="1296144" cy="1224136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4644008" y="1484783"/>
            <a:ext cx="1908444" cy="853457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4932040" y="2395657"/>
            <a:ext cx="666190" cy="437349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CA" sz="4000" dirty="0" smtClean="0"/>
              <a:t>Résultats</a:t>
            </a:r>
            <a:endParaRPr lang="fr-CA" sz="4000" dirty="0"/>
          </a:p>
        </p:txBody>
      </p:sp>
    </p:spTree>
    <p:extLst>
      <p:ext uri="{BB962C8B-B14F-4D97-AF65-F5344CB8AC3E}">
        <p14:creationId xmlns:p14="http://schemas.microsoft.com/office/powerpoint/2010/main" val="281844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552" y="1417638"/>
            <a:ext cx="8229600" cy="500207"/>
          </a:xfrm>
        </p:spPr>
        <p:txBody>
          <a:bodyPr>
            <a:noAutofit/>
          </a:bodyPr>
          <a:lstStyle/>
          <a:p>
            <a:r>
              <a:rPr lang="fr-CA" sz="2800" dirty="0" smtClean="0"/>
              <a:t>Qualité de l’eau des ruisseaux</a:t>
            </a:r>
            <a:br>
              <a:rPr lang="fr-CA" sz="2800" dirty="0" smtClean="0"/>
            </a:br>
            <a:r>
              <a:rPr lang="fr-CA" sz="2800" dirty="0" smtClean="0"/>
              <a:t>(3 catégories)</a:t>
            </a:r>
            <a:endParaRPr lang="fr-CA" sz="2800" dirty="0"/>
          </a:p>
        </p:txBody>
      </p:sp>
      <p:pic>
        <p:nvPicPr>
          <p:cNvPr id="4" name="Content Placeholder 3" descr="qualité intégrée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2132856"/>
            <a:ext cx="8229600" cy="4455201"/>
          </a:xfrm>
        </p:spPr>
      </p:pic>
      <p:sp>
        <p:nvSpPr>
          <p:cNvPr id="5" name="TextBox 4"/>
          <p:cNvSpPr txBox="1"/>
          <p:nvPr/>
        </p:nvSpPr>
        <p:spPr>
          <a:xfrm>
            <a:off x="1577238" y="369997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E. Coli</a:t>
            </a:r>
            <a:endParaRPr lang="fr-CA" dirty="0"/>
          </a:p>
        </p:txBody>
      </p:sp>
      <p:sp>
        <p:nvSpPr>
          <p:cNvPr id="6" name="TextBox 5"/>
          <p:cNvSpPr txBox="1"/>
          <p:nvPr/>
        </p:nvSpPr>
        <p:spPr>
          <a:xfrm>
            <a:off x="1577238" y="299020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Sels</a:t>
            </a:r>
            <a:endParaRPr lang="fr-CA" dirty="0"/>
          </a:p>
        </p:txBody>
      </p:sp>
      <p:sp>
        <p:nvSpPr>
          <p:cNvPr id="7" name="TextBox 6"/>
          <p:cNvSpPr txBox="1"/>
          <p:nvPr/>
        </p:nvSpPr>
        <p:spPr>
          <a:xfrm>
            <a:off x="1577238" y="3350248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Nutriments et métaux</a:t>
            </a:r>
            <a:endParaRPr lang="fr-CA" dirty="0"/>
          </a:p>
        </p:txBody>
      </p:sp>
      <p:sp>
        <p:nvSpPr>
          <p:cNvPr id="8" name="Rectangle 7"/>
          <p:cNvSpPr/>
          <p:nvPr/>
        </p:nvSpPr>
        <p:spPr>
          <a:xfrm>
            <a:off x="1145190" y="3771984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/>
          <p:cNvSpPr/>
          <p:nvPr/>
        </p:nvSpPr>
        <p:spPr>
          <a:xfrm>
            <a:off x="1145190" y="3062216"/>
            <a:ext cx="288032" cy="2160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/>
          <p:cNvSpPr/>
          <p:nvPr/>
        </p:nvSpPr>
        <p:spPr>
          <a:xfrm>
            <a:off x="1145190" y="3422256"/>
            <a:ext cx="288032" cy="2160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Oval 10"/>
          <p:cNvSpPr/>
          <p:nvPr/>
        </p:nvSpPr>
        <p:spPr>
          <a:xfrm>
            <a:off x="785150" y="2576782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Oval 11"/>
          <p:cNvSpPr/>
          <p:nvPr/>
        </p:nvSpPr>
        <p:spPr>
          <a:xfrm>
            <a:off x="1073182" y="2432766"/>
            <a:ext cx="432048" cy="4320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TextBox 13"/>
          <p:cNvSpPr txBox="1"/>
          <p:nvPr/>
        </p:nvSpPr>
        <p:spPr>
          <a:xfrm>
            <a:off x="1649246" y="2504774"/>
            <a:ext cx="267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Importance de la pollution</a:t>
            </a:r>
            <a:endParaRPr lang="fr-CA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sz="4000" dirty="0" smtClean="0"/>
              <a:t>Résultats</a:t>
            </a:r>
            <a:endParaRPr lang="fr-CA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6" name="Picture 5" descr="EColi_transparent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356" y="2060848"/>
            <a:ext cx="8352928" cy="452196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01228" y="14893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E. Coli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sz="4000" dirty="0" smtClean="0"/>
              <a:t>Résultats</a:t>
            </a:r>
            <a:endParaRPr lang="fr-CA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els_transparent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2132856"/>
            <a:ext cx="8229600" cy="4455201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sz="4000" dirty="0" smtClean="0"/>
              <a:t>Résultats</a:t>
            </a:r>
            <a:endParaRPr lang="fr-CA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70038"/>
            <a:ext cx="8229600" cy="1143000"/>
          </a:xfrm>
        </p:spPr>
        <p:txBody>
          <a:bodyPr>
            <a:normAutofit/>
          </a:bodyPr>
          <a:lstStyle/>
          <a:p>
            <a:r>
              <a:rPr lang="fr-CA" sz="3200" dirty="0" smtClean="0"/>
              <a:t>Sels</a:t>
            </a:r>
            <a:r>
              <a:rPr lang="fr-CA" dirty="0" smtClean="0"/>
              <a:t/>
            </a:r>
            <a:br>
              <a:rPr lang="fr-CA" dirty="0" smtClean="0"/>
            </a:br>
            <a:r>
              <a:rPr lang="fr-CA" sz="2000" dirty="0"/>
              <a:t> </a:t>
            </a:r>
            <a:r>
              <a:rPr lang="fr-CA" sz="2000" dirty="0" smtClean="0"/>
              <a:t>(sodium</a:t>
            </a:r>
            <a:r>
              <a:rPr lang="fr-CA" sz="2000" dirty="0"/>
              <a:t>, magnésium)</a:t>
            </a:r>
          </a:p>
        </p:txBody>
      </p:sp>
    </p:spTree>
    <p:extLst>
      <p:ext uri="{BB962C8B-B14F-4D97-AF65-F5344CB8AC3E}">
        <p14:creationId xmlns:p14="http://schemas.microsoft.com/office/powerpoint/2010/main" val="184009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nutriments et métaux_transparent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2132856"/>
            <a:ext cx="8229600" cy="4455201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sz="4000" dirty="0" smtClean="0"/>
              <a:t>Résultats</a:t>
            </a:r>
            <a:endParaRPr lang="fr-CA" sz="4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1484784"/>
            <a:ext cx="6808812" cy="1143000"/>
          </a:xfrm>
        </p:spPr>
        <p:txBody>
          <a:bodyPr>
            <a:normAutofit fontScale="90000"/>
          </a:bodyPr>
          <a:lstStyle/>
          <a:p>
            <a:r>
              <a:rPr lang="fr-CA" sz="3600" dirty="0" smtClean="0"/>
              <a:t>Nutriments et métaux</a:t>
            </a:r>
            <a:br>
              <a:rPr lang="fr-CA" sz="3600" dirty="0" smtClean="0"/>
            </a:br>
            <a:r>
              <a:rPr lang="fr-CA" dirty="0"/>
              <a:t> </a:t>
            </a:r>
            <a:r>
              <a:rPr lang="fr-CA" sz="2200" dirty="0" smtClean="0"/>
              <a:t>(phosphore total, plomb, cadmium, nitrites)</a:t>
            </a:r>
            <a:endParaRPr lang="fr-CA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489" y="2765444"/>
            <a:ext cx="2876256" cy="28099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977" y="2099785"/>
            <a:ext cx="157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 smtClean="0"/>
              <a:t>Sels</a:t>
            </a:r>
            <a:endParaRPr lang="en-CA" sz="2400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sz="4000" dirty="0" smtClean="0"/>
              <a:t>Résultats - régressions simples</a:t>
            </a:r>
            <a:endParaRPr lang="fr-CA" sz="4000" dirty="0"/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8745" y="2742748"/>
            <a:ext cx="2962534" cy="2831879"/>
          </a:xfrm>
          <a:prstGeom prst="rect">
            <a:avLst/>
          </a:prstGeom>
        </p:spPr>
      </p:pic>
      <p:sp>
        <p:nvSpPr>
          <p:cNvPr id="8" name="TextBox 2"/>
          <p:cNvSpPr txBox="1"/>
          <p:nvPr/>
        </p:nvSpPr>
        <p:spPr>
          <a:xfrm>
            <a:off x="3081233" y="2070788"/>
            <a:ext cx="286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 Coli</a:t>
            </a:r>
            <a:endParaRPr lang="en-CA" sz="2400" dirty="0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58451" y="2726843"/>
            <a:ext cx="2850838" cy="2847783"/>
          </a:xfrm>
          <a:prstGeom prst="rect">
            <a:avLst/>
          </a:prstGeom>
        </p:spPr>
      </p:pic>
      <p:sp>
        <p:nvSpPr>
          <p:cNvPr id="10" name="TextBox 2"/>
          <p:cNvSpPr txBox="1"/>
          <p:nvPr/>
        </p:nvSpPr>
        <p:spPr>
          <a:xfrm>
            <a:off x="6066959" y="1864727"/>
            <a:ext cx="2916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 smtClean="0"/>
              <a:t>Métaux</a:t>
            </a:r>
            <a:r>
              <a:rPr lang="en-CA" sz="2400" dirty="0" smtClean="0"/>
              <a:t>, nutriments, MES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8038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fr-CA" dirty="0" smtClean="0"/>
              <a:t>E coli  </a:t>
            </a:r>
          </a:p>
          <a:p>
            <a:r>
              <a:rPr lang="fr-CA" dirty="0" smtClean="0"/>
              <a:t>Résidentiel, +1.47</a:t>
            </a:r>
          </a:p>
          <a:p>
            <a:r>
              <a:rPr lang="fr-CA" dirty="0" smtClean="0"/>
              <a:t>Parc,  -2.23</a:t>
            </a:r>
          </a:p>
          <a:p>
            <a:r>
              <a:rPr lang="fr-CA" dirty="0" smtClean="0"/>
              <a:t>Imperméable, + 0.008</a:t>
            </a:r>
          </a:p>
          <a:p>
            <a:endParaRPr lang="fr-CA" dirty="0"/>
          </a:p>
          <a:p>
            <a:pPr>
              <a:buNone/>
            </a:pPr>
            <a:r>
              <a:rPr lang="fr-CA" dirty="0" smtClean="0"/>
              <a:t>Métaux et nutriments</a:t>
            </a:r>
          </a:p>
          <a:p>
            <a:r>
              <a:rPr lang="fr-CA" dirty="0" smtClean="0"/>
              <a:t>Commercial, -2.45</a:t>
            </a:r>
          </a:p>
          <a:p>
            <a:r>
              <a:rPr lang="fr-CA" dirty="0" smtClean="0"/>
              <a:t>Parcs, -1.1</a:t>
            </a:r>
          </a:p>
          <a:p>
            <a:r>
              <a:rPr lang="fr-CA" dirty="0" smtClean="0"/>
              <a:t>Golf, +0.48</a:t>
            </a:r>
          </a:p>
          <a:p>
            <a:pPr>
              <a:buNone/>
            </a:pPr>
            <a:endParaRPr lang="fr-CA" dirty="0" smtClean="0"/>
          </a:p>
          <a:p>
            <a:pPr>
              <a:buNone/>
            </a:pPr>
            <a:r>
              <a:rPr lang="fr-CA" dirty="0" smtClean="0"/>
              <a:t>Sels</a:t>
            </a:r>
          </a:p>
          <a:p>
            <a:r>
              <a:rPr lang="fr-CA" dirty="0" smtClean="0"/>
              <a:t>Transport, +1414</a:t>
            </a:r>
          </a:p>
          <a:p>
            <a:r>
              <a:rPr lang="fr-CA" dirty="0" smtClean="0"/>
              <a:t>Imperméable, + 6.41</a:t>
            </a:r>
          </a:p>
          <a:p>
            <a:endParaRPr lang="fr-CA" dirty="0"/>
          </a:p>
        </p:txBody>
      </p:sp>
      <p:sp>
        <p:nvSpPr>
          <p:cNvPr id="4" name="TextBox 3"/>
          <p:cNvSpPr txBox="1"/>
          <p:nvPr/>
        </p:nvSpPr>
        <p:spPr>
          <a:xfrm>
            <a:off x="4139952" y="2348880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smtClean="0"/>
              <a:t>R2=25%</a:t>
            </a:r>
            <a:endParaRPr lang="fr-CA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139952" y="3717032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smtClean="0"/>
              <a:t>R2=35%</a:t>
            </a:r>
            <a:endParaRPr lang="fr-CA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139952" y="5085184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smtClean="0"/>
              <a:t>R2=30%</a:t>
            </a:r>
            <a:endParaRPr lang="fr-CA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sz="4000" dirty="0" smtClean="0"/>
              <a:t>Résultats - </a:t>
            </a:r>
            <a:r>
              <a:rPr lang="fr-CA" sz="4000" dirty="0"/>
              <a:t>Régression multiples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qualité intégrée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35581"/>
            <a:ext cx="8229600" cy="4455201"/>
          </a:xfrm>
        </p:spPr>
      </p:pic>
      <p:sp>
        <p:nvSpPr>
          <p:cNvPr id="5" name="TextBox 4"/>
          <p:cNvSpPr txBox="1"/>
          <p:nvPr/>
        </p:nvSpPr>
        <p:spPr>
          <a:xfrm>
            <a:off x="1259632" y="206084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E. Coli</a:t>
            </a:r>
            <a:endParaRPr lang="fr-CA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2420888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Sels</a:t>
            </a:r>
            <a:endParaRPr lang="fr-CA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2780928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Nutriments et métaux</a:t>
            </a:r>
            <a:endParaRPr lang="fr-CA" dirty="0"/>
          </a:p>
        </p:txBody>
      </p:sp>
      <p:sp>
        <p:nvSpPr>
          <p:cNvPr id="8" name="Rectangle 7"/>
          <p:cNvSpPr/>
          <p:nvPr/>
        </p:nvSpPr>
        <p:spPr>
          <a:xfrm>
            <a:off x="827584" y="2132856"/>
            <a:ext cx="288032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/>
          <p:cNvSpPr/>
          <p:nvPr/>
        </p:nvSpPr>
        <p:spPr>
          <a:xfrm>
            <a:off x="827584" y="2492896"/>
            <a:ext cx="288032" cy="2160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/>
          <p:cNvSpPr/>
          <p:nvPr/>
        </p:nvSpPr>
        <p:spPr>
          <a:xfrm>
            <a:off x="827584" y="2852936"/>
            <a:ext cx="288032" cy="2160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Oval 10"/>
          <p:cNvSpPr/>
          <p:nvPr/>
        </p:nvSpPr>
        <p:spPr>
          <a:xfrm>
            <a:off x="467544" y="1628800"/>
            <a:ext cx="144016" cy="14401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Oval 11"/>
          <p:cNvSpPr/>
          <p:nvPr/>
        </p:nvSpPr>
        <p:spPr>
          <a:xfrm>
            <a:off x="755576" y="1484784"/>
            <a:ext cx="432048" cy="4320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TextBox 13"/>
          <p:cNvSpPr txBox="1"/>
          <p:nvPr/>
        </p:nvSpPr>
        <p:spPr>
          <a:xfrm>
            <a:off x="1331640" y="1556792"/>
            <a:ext cx="267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Importance de la pollution</a:t>
            </a:r>
            <a:endParaRPr lang="fr-CA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609600" y="427038"/>
            <a:ext cx="8229600" cy="1489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Idées de représentation visuelle interactive</a:t>
            </a:r>
            <a:b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fr-CA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7043" y="-99392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Les </a:t>
            </a:r>
            <a:r>
              <a:rPr lang="en-US" sz="4000" dirty="0" err="1" smtClean="0"/>
              <a:t>ruisseaux</a:t>
            </a:r>
            <a:r>
              <a:rPr lang="en-US" sz="4000" dirty="0" smtClean="0"/>
              <a:t> sources de vie…</a:t>
            </a:r>
            <a:endParaRPr lang="en-US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 err="1"/>
              <a:t>Loisirs</a:t>
            </a:r>
            <a:endParaRPr lang="en-US" dirty="0"/>
          </a:p>
          <a:p>
            <a:pPr marL="285750" indent="-285750"/>
            <a:r>
              <a:rPr lang="en-US" dirty="0"/>
              <a:t>Service naturel </a:t>
            </a:r>
            <a:r>
              <a:rPr lang="en-US" dirty="0" err="1"/>
              <a:t>d’évacuation</a:t>
            </a:r>
            <a:r>
              <a:rPr lang="en-US" dirty="0"/>
              <a:t> des </a:t>
            </a:r>
            <a:r>
              <a:rPr lang="en-US" dirty="0" err="1"/>
              <a:t>pluies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2" descr="DSCN02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0"/>
          <a:stretch/>
        </p:blipFill>
        <p:spPr bwMode="auto">
          <a:xfrm>
            <a:off x="-423428" y="1245431"/>
            <a:ext cx="4851412" cy="256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projetmontreal.org/wp-content/uploads/2014/11/Chute-du-ruisseau-De-Montigny-RDP-e141598096131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7"/>
          <a:stretch/>
        </p:blipFill>
        <p:spPr bwMode="auto">
          <a:xfrm>
            <a:off x="3194559" y="1245432"/>
            <a:ext cx="4272455" cy="256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1.bp.blogspot.com/_4_uK2XsN0xU/SqgvFG6G9SI/AAAAAAAAAlk/5eVxQcBasEE/s320/cormo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812" y="1241356"/>
            <a:ext cx="1918455" cy="256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www.wixxmag.ca/documents/images/159-parc-westmount-credit-division-des-communications-de-la-ville-de-westmoun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979" y="4391427"/>
            <a:ext cx="230425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2.bp.blogspot.com/-Js0iRVNZQSk/Vvwv_r2PpxI/AAAAAAAACVE/PMH9SN8FeXMCXsmuORojlZe10AMyXMUiw/s1600/ruisseau%2Bde%2BMontign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7325" y="4413557"/>
            <a:ext cx="1292087" cy="172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1.ville.montreal.qc.ca/siteofficieldumontroyal/sites/default/files/styles/grid-8/public/ipays_01_03_06h-imgp5156-photographie-de-daniel-chartie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263" y="4413557"/>
            <a:ext cx="2596636" cy="172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&#10; L’enfouissement des rivières s’est fait à une époque où, polluées par l’industrialisation, elles étaient devenues dangereuses. La ville au temps du choléra...&#10;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59" y="4689530"/>
            <a:ext cx="2592287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&#10; L’ancienne rivière Saint-Pierre, alimentée par le lac à la Loutre complètement disparu sous la gare de triage Turcot, débouchait en face de l’île des Sœurs.&#10;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5765" y="4406053"/>
            <a:ext cx="2590961" cy="172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280760" y="4676145"/>
            <a:ext cx="2943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Îlots</a:t>
            </a:r>
            <a:r>
              <a:rPr lang="en-US" sz="2400" dirty="0" smtClean="0"/>
              <a:t> de </a:t>
            </a:r>
            <a:r>
              <a:rPr lang="en-US" sz="2400" dirty="0" err="1" smtClean="0"/>
              <a:t>fraîcheur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Habitat pour la </a:t>
            </a:r>
            <a:r>
              <a:rPr lang="en-US" sz="2400" dirty="0" err="1" smtClean="0"/>
              <a:t>faune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Loisirs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6114365" y="4584130"/>
            <a:ext cx="30296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Évacuation</a:t>
            </a:r>
            <a:r>
              <a:rPr lang="en-US" sz="2400" dirty="0" smtClean="0"/>
              <a:t> </a:t>
            </a:r>
            <a:r>
              <a:rPr lang="en-US" sz="2400" dirty="0"/>
              <a:t>des </a:t>
            </a:r>
            <a:r>
              <a:rPr lang="en-US" sz="2400" dirty="0" err="1"/>
              <a:t>pluies</a:t>
            </a:r>
            <a:r>
              <a:rPr lang="en-US" sz="2400" dirty="0"/>
              <a:t>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Filtration de </a:t>
            </a:r>
            <a:r>
              <a:rPr lang="en-US" sz="2400" dirty="0" err="1"/>
              <a:t>certains</a:t>
            </a:r>
            <a:r>
              <a:rPr lang="en-US" sz="2400" dirty="0"/>
              <a:t> </a:t>
            </a:r>
            <a:r>
              <a:rPr lang="en-US" sz="2400" dirty="0" err="1"/>
              <a:t>polluants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2802475" y="3934797"/>
            <a:ext cx="32510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Services </a:t>
            </a:r>
            <a:r>
              <a:rPr lang="en-US" sz="2800" b="1" dirty="0" err="1"/>
              <a:t>écologiques</a:t>
            </a:r>
            <a:endParaRPr lang="en-US" sz="2800" b="1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5507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5301208"/>
            <a:ext cx="8219256" cy="1184995"/>
          </a:xfrm>
        </p:spPr>
        <p:txBody>
          <a:bodyPr>
            <a:normAutofit fontScale="85000" lnSpcReduction="10000"/>
          </a:bodyPr>
          <a:lstStyle/>
          <a:p>
            <a:r>
              <a:rPr lang="fr-CA" dirty="0" smtClean="0"/>
              <a:t>En changeant manuellement l’utilisation du territoire, on visualise la réponse sur la pollution aquatique</a:t>
            </a:r>
            <a:endParaRPr lang="fr-CA" dirty="0"/>
          </a:p>
        </p:txBody>
      </p:sp>
      <p:sp>
        <p:nvSpPr>
          <p:cNvPr id="17" name="Rectangle 16"/>
          <p:cNvSpPr/>
          <p:nvPr/>
        </p:nvSpPr>
        <p:spPr>
          <a:xfrm>
            <a:off x="2123728" y="1844824"/>
            <a:ext cx="1008112" cy="2952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2123728" y="2564904"/>
            <a:ext cx="1008112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/>
          <p:cNvSpPr/>
          <p:nvPr/>
        </p:nvSpPr>
        <p:spPr>
          <a:xfrm>
            <a:off x="2123728" y="3284984"/>
            <a:ext cx="1008112" cy="2880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 20"/>
          <p:cNvSpPr/>
          <p:nvPr/>
        </p:nvSpPr>
        <p:spPr>
          <a:xfrm>
            <a:off x="2123728" y="4005064"/>
            <a:ext cx="1008112" cy="2880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Rectangle 21"/>
          <p:cNvSpPr/>
          <p:nvPr/>
        </p:nvSpPr>
        <p:spPr>
          <a:xfrm>
            <a:off x="2123728" y="4293096"/>
            <a:ext cx="1008112" cy="1440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/>
          <p:cNvSpPr/>
          <p:nvPr/>
        </p:nvSpPr>
        <p:spPr>
          <a:xfrm>
            <a:off x="2123728" y="4437112"/>
            <a:ext cx="1008112" cy="1440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Rectangle 23"/>
          <p:cNvSpPr/>
          <p:nvPr/>
        </p:nvSpPr>
        <p:spPr>
          <a:xfrm>
            <a:off x="2123728" y="4005064"/>
            <a:ext cx="1008112" cy="7837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" name="TextBox 24"/>
          <p:cNvSpPr txBox="1"/>
          <p:nvPr/>
        </p:nvSpPr>
        <p:spPr>
          <a:xfrm>
            <a:off x="3275856" y="2132856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Surface </a:t>
            </a:r>
          </a:p>
          <a:p>
            <a:r>
              <a:rPr lang="fr-CA" dirty="0"/>
              <a:t>i</a:t>
            </a:r>
            <a:r>
              <a:rPr lang="fr-CA" dirty="0" smtClean="0"/>
              <a:t>mperméable</a:t>
            </a:r>
            <a:endParaRPr lang="fr-CA" dirty="0"/>
          </a:p>
        </p:txBody>
      </p:sp>
      <p:sp>
        <p:nvSpPr>
          <p:cNvPr id="18" name="Rectangle 17"/>
          <p:cNvSpPr/>
          <p:nvPr/>
        </p:nvSpPr>
        <p:spPr>
          <a:xfrm>
            <a:off x="2123728" y="1844824"/>
            <a:ext cx="1008112" cy="172819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TextBox 28"/>
          <p:cNvSpPr txBox="1"/>
          <p:nvPr/>
        </p:nvSpPr>
        <p:spPr>
          <a:xfrm>
            <a:off x="3347864" y="3573016"/>
            <a:ext cx="121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Résidentiel</a:t>
            </a:r>
            <a:endParaRPr lang="fr-CA" dirty="0"/>
          </a:p>
        </p:txBody>
      </p:sp>
      <p:sp>
        <p:nvSpPr>
          <p:cNvPr id="30" name="TextBox 29"/>
          <p:cNvSpPr txBox="1"/>
          <p:nvPr/>
        </p:nvSpPr>
        <p:spPr>
          <a:xfrm>
            <a:off x="3275856" y="4221088"/>
            <a:ext cx="166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 Nb d’industries</a:t>
            </a:r>
            <a:endParaRPr lang="fr-CA" dirty="0"/>
          </a:p>
        </p:txBody>
      </p:sp>
      <p:sp>
        <p:nvSpPr>
          <p:cNvPr id="35" name="Rectangle 34"/>
          <p:cNvSpPr/>
          <p:nvPr/>
        </p:nvSpPr>
        <p:spPr>
          <a:xfrm>
            <a:off x="5796136" y="3429000"/>
            <a:ext cx="432048" cy="129614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1" name="Rectangle 40"/>
          <p:cNvSpPr/>
          <p:nvPr/>
        </p:nvSpPr>
        <p:spPr>
          <a:xfrm>
            <a:off x="6372200" y="4077072"/>
            <a:ext cx="432048" cy="6480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Rectangle 41"/>
          <p:cNvSpPr/>
          <p:nvPr/>
        </p:nvSpPr>
        <p:spPr>
          <a:xfrm>
            <a:off x="6948264" y="3501008"/>
            <a:ext cx="432048" cy="12241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609600" y="427038"/>
            <a:ext cx="8229600" cy="1489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Idées de représentation visuelle interactive</a:t>
            </a:r>
            <a:b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fr-CA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827584" y="1196752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Caractéristiques du territoire </a:t>
            </a:r>
          </a:p>
          <a:p>
            <a:r>
              <a:rPr lang="fr-CA" dirty="0" smtClean="0"/>
              <a:t>(Importance relative sur la qualité de l’eau)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157192"/>
            <a:ext cx="8219256" cy="1184995"/>
          </a:xfrm>
        </p:spPr>
        <p:txBody>
          <a:bodyPr/>
          <a:lstStyle/>
          <a:p>
            <a:endParaRPr lang="fr-CA" dirty="0"/>
          </a:p>
        </p:txBody>
      </p:sp>
      <p:sp>
        <p:nvSpPr>
          <p:cNvPr id="17" name="Rectangle 16"/>
          <p:cNvSpPr/>
          <p:nvPr/>
        </p:nvSpPr>
        <p:spPr>
          <a:xfrm>
            <a:off x="2123728" y="1844824"/>
            <a:ext cx="1008112" cy="2952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2123728" y="2564904"/>
            <a:ext cx="1008112" cy="7200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Rectangle 19"/>
          <p:cNvSpPr/>
          <p:nvPr/>
        </p:nvSpPr>
        <p:spPr>
          <a:xfrm>
            <a:off x="2123728" y="3284984"/>
            <a:ext cx="1008112" cy="2880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Rectangle 20"/>
          <p:cNvSpPr/>
          <p:nvPr/>
        </p:nvSpPr>
        <p:spPr>
          <a:xfrm>
            <a:off x="2123728" y="4005064"/>
            <a:ext cx="1008112" cy="2880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Rectangle 21"/>
          <p:cNvSpPr/>
          <p:nvPr/>
        </p:nvSpPr>
        <p:spPr>
          <a:xfrm>
            <a:off x="2123728" y="4293096"/>
            <a:ext cx="1008112" cy="1440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/>
          <p:cNvSpPr/>
          <p:nvPr/>
        </p:nvSpPr>
        <p:spPr>
          <a:xfrm>
            <a:off x="2123728" y="4437112"/>
            <a:ext cx="1008112" cy="1440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Rectangle 23"/>
          <p:cNvSpPr/>
          <p:nvPr/>
        </p:nvSpPr>
        <p:spPr>
          <a:xfrm>
            <a:off x="2123728" y="4005064"/>
            <a:ext cx="1008112" cy="7837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" name="TextBox 24"/>
          <p:cNvSpPr txBox="1"/>
          <p:nvPr/>
        </p:nvSpPr>
        <p:spPr>
          <a:xfrm>
            <a:off x="3275856" y="2132856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Surface </a:t>
            </a:r>
          </a:p>
          <a:p>
            <a:r>
              <a:rPr lang="fr-CA" dirty="0"/>
              <a:t>i</a:t>
            </a:r>
            <a:r>
              <a:rPr lang="fr-CA" dirty="0" smtClean="0"/>
              <a:t>mperméable</a:t>
            </a:r>
            <a:endParaRPr lang="fr-CA" dirty="0"/>
          </a:p>
        </p:txBody>
      </p:sp>
      <p:sp>
        <p:nvSpPr>
          <p:cNvPr id="18" name="Rectangle 17"/>
          <p:cNvSpPr/>
          <p:nvPr/>
        </p:nvSpPr>
        <p:spPr>
          <a:xfrm>
            <a:off x="2123728" y="1844824"/>
            <a:ext cx="1008112" cy="25202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TextBox 29"/>
          <p:cNvSpPr txBox="1"/>
          <p:nvPr/>
        </p:nvSpPr>
        <p:spPr>
          <a:xfrm>
            <a:off x="3275856" y="4221088"/>
            <a:ext cx="166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 Nb d’industries</a:t>
            </a:r>
            <a:endParaRPr lang="fr-CA" dirty="0"/>
          </a:p>
        </p:txBody>
      </p:sp>
      <p:sp>
        <p:nvSpPr>
          <p:cNvPr id="31" name="TextBox 30"/>
          <p:cNvSpPr txBox="1"/>
          <p:nvPr/>
        </p:nvSpPr>
        <p:spPr>
          <a:xfrm>
            <a:off x="827584" y="1196752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Caractéristiques du territoire </a:t>
            </a:r>
          </a:p>
          <a:p>
            <a:r>
              <a:rPr lang="fr-CA" dirty="0" smtClean="0"/>
              <a:t>(Importance relative sur la qualité de l’eau)</a:t>
            </a:r>
            <a:endParaRPr lang="fr-CA" dirty="0"/>
          </a:p>
        </p:txBody>
      </p:sp>
      <p:sp>
        <p:nvSpPr>
          <p:cNvPr id="35" name="Rectangle 34"/>
          <p:cNvSpPr/>
          <p:nvPr/>
        </p:nvSpPr>
        <p:spPr>
          <a:xfrm>
            <a:off x="5796136" y="2996952"/>
            <a:ext cx="432048" cy="17281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1" name="Rectangle 40"/>
          <p:cNvSpPr/>
          <p:nvPr/>
        </p:nvSpPr>
        <p:spPr>
          <a:xfrm>
            <a:off x="6372200" y="2636912"/>
            <a:ext cx="432048" cy="20882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Rectangle 41"/>
          <p:cNvSpPr/>
          <p:nvPr/>
        </p:nvSpPr>
        <p:spPr>
          <a:xfrm>
            <a:off x="6948264" y="2204864"/>
            <a:ext cx="432048" cy="25202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09600" y="427038"/>
            <a:ext cx="8229600" cy="1489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Idées de représentation visuelle interactive</a:t>
            </a:r>
            <a:b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fr-CA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755576" y="5301208"/>
            <a:ext cx="8219256" cy="1184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mtClean="0"/>
              <a:t>En changeant manuellement l’utilisation du territoire, on visualise la réponse sur la pollution aquatique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5157192"/>
            <a:ext cx="8219256" cy="1184995"/>
          </a:xfrm>
        </p:spPr>
        <p:txBody>
          <a:bodyPr/>
          <a:lstStyle/>
          <a:p>
            <a:endParaRPr lang="fr-CA" dirty="0"/>
          </a:p>
        </p:txBody>
      </p:sp>
      <p:sp>
        <p:nvSpPr>
          <p:cNvPr id="17" name="Rectangle 16"/>
          <p:cNvSpPr/>
          <p:nvPr/>
        </p:nvSpPr>
        <p:spPr>
          <a:xfrm>
            <a:off x="2123728" y="1844824"/>
            <a:ext cx="1008112" cy="29523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Rectangle 22"/>
          <p:cNvSpPr/>
          <p:nvPr/>
        </p:nvSpPr>
        <p:spPr>
          <a:xfrm>
            <a:off x="2123728" y="4437112"/>
            <a:ext cx="1008112" cy="1440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Rectangle 23"/>
          <p:cNvSpPr/>
          <p:nvPr/>
        </p:nvSpPr>
        <p:spPr>
          <a:xfrm>
            <a:off x="2123728" y="4437112"/>
            <a:ext cx="1008112" cy="3516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" name="TextBox 24"/>
          <p:cNvSpPr txBox="1"/>
          <p:nvPr/>
        </p:nvSpPr>
        <p:spPr>
          <a:xfrm>
            <a:off x="3275856" y="2132856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Surface </a:t>
            </a:r>
          </a:p>
          <a:p>
            <a:r>
              <a:rPr lang="fr-CA" dirty="0"/>
              <a:t>i</a:t>
            </a:r>
            <a:r>
              <a:rPr lang="fr-CA" dirty="0" smtClean="0"/>
              <a:t>mperméable</a:t>
            </a:r>
            <a:endParaRPr lang="fr-CA" dirty="0"/>
          </a:p>
        </p:txBody>
      </p:sp>
      <p:sp>
        <p:nvSpPr>
          <p:cNvPr id="18" name="Rectangle 17"/>
          <p:cNvSpPr/>
          <p:nvPr/>
        </p:nvSpPr>
        <p:spPr>
          <a:xfrm>
            <a:off x="2123728" y="1844824"/>
            <a:ext cx="1008112" cy="4320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TextBox 28"/>
          <p:cNvSpPr txBox="1"/>
          <p:nvPr/>
        </p:nvSpPr>
        <p:spPr>
          <a:xfrm>
            <a:off x="3347864" y="3573016"/>
            <a:ext cx="121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Résidentiel</a:t>
            </a:r>
            <a:endParaRPr lang="fr-CA" dirty="0"/>
          </a:p>
        </p:txBody>
      </p:sp>
      <p:sp>
        <p:nvSpPr>
          <p:cNvPr id="30" name="TextBox 29"/>
          <p:cNvSpPr txBox="1"/>
          <p:nvPr/>
        </p:nvSpPr>
        <p:spPr>
          <a:xfrm>
            <a:off x="3275856" y="4221088"/>
            <a:ext cx="166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smtClean="0"/>
              <a:t> Nb d’industries</a:t>
            </a:r>
            <a:endParaRPr lang="fr-CA" dirty="0"/>
          </a:p>
        </p:txBody>
      </p:sp>
      <p:sp>
        <p:nvSpPr>
          <p:cNvPr id="31" name="TextBox 30"/>
          <p:cNvSpPr txBox="1"/>
          <p:nvPr/>
        </p:nvSpPr>
        <p:spPr>
          <a:xfrm>
            <a:off x="827584" y="1196752"/>
            <a:ext cx="4176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Caractéristiques du territoire </a:t>
            </a:r>
          </a:p>
          <a:p>
            <a:r>
              <a:rPr lang="fr-CA" dirty="0" smtClean="0"/>
              <a:t>(Importance relative sur la qualité de l’eau)</a:t>
            </a:r>
            <a:endParaRPr lang="fr-CA" dirty="0"/>
          </a:p>
        </p:txBody>
      </p:sp>
      <p:sp>
        <p:nvSpPr>
          <p:cNvPr id="35" name="Rectangle 34"/>
          <p:cNvSpPr/>
          <p:nvPr/>
        </p:nvSpPr>
        <p:spPr>
          <a:xfrm>
            <a:off x="5796136" y="4293096"/>
            <a:ext cx="432048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1" name="Rectangle 40"/>
          <p:cNvSpPr/>
          <p:nvPr/>
        </p:nvSpPr>
        <p:spPr>
          <a:xfrm>
            <a:off x="6372200" y="4509120"/>
            <a:ext cx="432048" cy="216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2" name="Rectangle 41"/>
          <p:cNvSpPr/>
          <p:nvPr/>
        </p:nvSpPr>
        <p:spPr>
          <a:xfrm>
            <a:off x="6948264" y="4149080"/>
            <a:ext cx="432048" cy="57606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09600" y="427038"/>
            <a:ext cx="8229600" cy="14897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Idées de représentation visuelle interactive</a:t>
            </a:r>
            <a:b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fr-CA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fr-CA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55576" y="5301208"/>
            <a:ext cx="8219256" cy="1184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smtClean="0"/>
              <a:t>En changeant manuellement l’utilisation du territoire, on visualise la réponse sur la pollution aquatique</a:t>
            </a:r>
            <a:endParaRPr lang="fr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aprpr.org/wp-content/uploads/2012/12/Carte-1542-1642-topographique-de-LIle-de-Montr%C3%A9al-Montrant-les-LacsRivi%C3%A8res-Marais-et-les-grands-Ruisseaux-du-Temp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4" r="2309" b="4825"/>
          <a:stretch/>
        </p:blipFill>
        <p:spPr bwMode="auto">
          <a:xfrm>
            <a:off x="-82972" y="1484784"/>
            <a:ext cx="9252520" cy="41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à coins arrondis 11"/>
          <p:cNvSpPr/>
          <p:nvPr/>
        </p:nvSpPr>
        <p:spPr>
          <a:xfrm>
            <a:off x="-191144" y="5157191"/>
            <a:ext cx="9793088" cy="442027"/>
          </a:xfrm>
          <a:prstGeom prst="round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" t="23332" r="54604" b="55688"/>
          <a:stretch/>
        </p:blipFill>
        <p:spPr>
          <a:xfrm>
            <a:off x="5220072" y="5670002"/>
            <a:ext cx="3557612" cy="10653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7632" y="-13816"/>
            <a:ext cx="9217024" cy="1470025"/>
          </a:xfrm>
        </p:spPr>
        <p:txBody>
          <a:bodyPr>
            <a:noAutofit/>
          </a:bodyPr>
          <a:lstStyle/>
          <a:p>
            <a:r>
              <a:rPr lang="fr-CA" sz="3600" b="1" dirty="0" smtClean="0"/>
              <a:t>Influence des activités humaines sur la qualité de l’eau  des ruisseaux de l’île de Montréal</a:t>
            </a:r>
            <a:endParaRPr lang="fr-CA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0528" y="5272308"/>
            <a:ext cx="9208480" cy="458716"/>
          </a:xfrm>
        </p:spPr>
        <p:txBody>
          <a:bodyPr numCol="5">
            <a:noAutofit/>
          </a:bodyPr>
          <a:lstStyle/>
          <a:p>
            <a:r>
              <a:rPr lang="fr-CA" sz="1400" b="1" dirty="0" smtClean="0">
                <a:solidFill>
                  <a:schemeClr val="bg1"/>
                </a:solidFill>
              </a:rPr>
              <a:t>Morgan Botrel</a:t>
            </a:r>
          </a:p>
          <a:p>
            <a:endParaRPr lang="fr-CA" sz="1400" b="1" dirty="0" smtClean="0">
              <a:solidFill>
                <a:schemeClr val="bg1"/>
              </a:solidFill>
            </a:endParaRPr>
          </a:p>
          <a:p>
            <a:r>
              <a:rPr lang="fr-CA" sz="1400" b="1" dirty="0" smtClean="0">
                <a:solidFill>
                  <a:schemeClr val="bg1"/>
                </a:solidFill>
              </a:rPr>
              <a:t>Jean-François Lapierre</a:t>
            </a:r>
          </a:p>
          <a:p>
            <a:endParaRPr lang="fr-CA" sz="1400" b="1" dirty="0" smtClean="0">
              <a:solidFill>
                <a:schemeClr val="bg1"/>
              </a:solidFill>
            </a:endParaRPr>
          </a:p>
          <a:p>
            <a:r>
              <a:rPr lang="fr-CA" sz="1400" b="1" dirty="0" smtClean="0">
                <a:solidFill>
                  <a:schemeClr val="bg1"/>
                </a:solidFill>
              </a:rPr>
              <a:t>Laurent Fraser</a:t>
            </a:r>
          </a:p>
          <a:p>
            <a:endParaRPr lang="fr-CA" sz="1400" b="1" dirty="0" smtClean="0">
              <a:solidFill>
                <a:schemeClr val="bg1"/>
              </a:solidFill>
            </a:endParaRPr>
          </a:p>
          <a:p>
            <a:r>
              <a:rPr lang="fr-CA" sz="1400" b="1" dirty="0" smtClean="0">
                <a:solidFill>
                  <a:schemeClr val="bg1"/>
                </a:solidFill>
              </a:rPr>
              <a:t>Antoine </a:t>
            </a:r>
            <a:r>
              <a:rPr lang="fr-CA" sz="1400" b="1" dirty="0">
                <a:solidFill>
                  <a:schemeClr val="bg1"/>
                </a:solidFill>
              </a:rPr>
              <a:t>Prince</a:t>
            </a:r>
          </a:p>
          <a:p>
            <a:endParaRPr lang="fr-CA" sz="1400" b="1" dirty="0" smtClean="0">
              <a:solidFill>
                <a:schemeClr val="bg1"/>
              </a:solidFill>
            </a:endParaRPr>
          </a:p>
          <a:p>
            <a:r>
              <a:rPr lang="fr-CA" sz="1400" b="1" dirty="0" smtClean="0">
                <a:solidFill>
                  <a:schemeClr val="bg1"/>
                </a:solidFill>
              </a:rPr>
              <a:t>Jean-Olivier </a:t>
            </a:r>
            <a:r>
              <a:rPr lang="fr-CA" sz="1400" b="1" dirty="0" err="1">
                <a:solidFill>
                  <a:schemeClr val="bg1"/>
                </a:solidFill>
              </a:rPr>
              <a:t>Goyette</a:t>
            </a:r>
            <a:endParaRPr lang="fr-CA" sz="1400" b="1" dirty="0">
              <a:solidFill>
                <a:schemeClr val="bg1"/>
              </a:solidFill>
            </a:endParaRPr>
          </a:p>
          <a:p>
            <a:endParaRPr lang="fr-CA" sz="1800" b="1" dirty="0" smtClean="0">
              <a:solidFill>
                <a:schemeClr val="bg1"/>
              </a:solidFill>
            </a:endParaRPr>
          </a:p>
        </p:txBody>
      </p:sp>
      <p:pic>
        <p:nvPicPr>
          <p:cNvPr id="10" name="Image 9" descr="C:\Users\benoitp\Desktop\Derby_GRIL_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49" y="5961717"/>
            <a:ext cx="4172003" cy="568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928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3528" y="332656"/>
            <a:ext cx="175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 smtClean="0"/>
              <a:t>Méthode</a:t>
            </a:r>
            <a:endParaRPr lang="fr-CA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124744"/>
            <a:ext cx="799288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fr-CA" sz="2200" dirty="0" smtClean="0"/>
              <a:t> Qualité de l’eau des ruisseaux de l’île (RUISSO)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fr-CA" sz="2200" dirty="0" smtClean="0"/>
              <a:t> Utilisation </a:t>
            </a:r>
            <a:r>
              <a:rPr lang="fr-CA" sz="2200" dirty="0"/>
              <a:t>du territoire (CMM</a:t>
            </a:r>
            <a:r>
              <a:rPr lang="fr-CA" sz="2200" dirty="0" smtClean="0"/>
              <a:t>)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fr-CA" sz="2200" dirty="0" smtClean="0"/>
              <a:t>  résidentiel</a:t>
            </a:r>
            <a:r>
              <a:rPr lang="fr-CA" sz="2200" dirty="0"/>
              <a:t>, commercial, </a:t>
            </a:r>
            <a:endParaRPr lang="fr-CA" sz="2200" dirty="0" smtClean="0"/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fr-CA" sz="2200" dirty="0"/>
              <a:t> </a:t>
            </a:r>
            <a:r>
              <a:rPr lang="fr-CA" sz="2200" dirty="0" smtClean="0"/>
              <a:t> surface </a:t>
            </a:r>
            <a:r>
              <a:rPr lang="fr-CA" sz="2200" dirty="0"/>
              <a:t>perméable, imperméable</a:t>
            </a:r>
            <a:r>
              <a:rPr lang="fr-CA" sz="2200" dirty="0" smtClean="0"/>
              <a:t>...(Images aériennes)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fr-CA" sz="2200" dirty="0" smtClean="0"/>
              <a:t> Différents </a:t>
            </a:r>
            <a:r>
              <a:rPr lang="fr-CA" sz="2200" dirty="0"/>
              <a:t>types </a:t>
            </a:r>
            <a:r>
              <a:rPr lang="fr-CA" sz="2200" dirty="0" smtClean="0"/>
              <a:t>d’industries </a:t>
            </a:r>
            <a:r>
              <a:rPr lang="fr-CA" sz="2200" dirty="0"/>
              <a:t>présentes  (NPRI</a:t>
            </a:r>
            <a:r>
              <a:rPr lang="fr-CA" sz="2200" dirty="0" smtClean="0"/>
              <a:t>)</a:t>
            </a:r>
          </a:p>
          <a:p>
            <a:pPr indent="88900">
              <a:spcAft>
                <a:spcPts val="600"/>
              </a:spcAft>
              <a:buFont typeface="Arial" pitchFamily="34" charset="0"/>
              <a:buChar char="•"/>
            </a:pPr>
            <a:r>
              <a:rPr lang="fr-CA" sz="2200" dirty="0" smtClean="0"/>
              <a:t> Délimitations et superficie des bassin </a:t>
            </a:r>
            <a:r>
              <a:rPr lang="fr-CA" sz="2200" dirty="0"/>
              <a:t>versant </a:t>
            </a:r>
            <a:r>
              <a:rPr lang="fr-CA" sz="2200" dirty="0" smtClean="0"/>
              <a:t>(DEM; 1:50K, </a:t>
            </a:r>
            <a:r>
              <a:rPr lang="fr-CA" sz="2200" dirty="0"/>
              <a:t>BNDT</a:t>
            </a:r>
            <a:r>
              <a:rPr lang="fr-CA" sz="2200" dirty="0" smtClean="0"/>
              <a:t>)</a:t>
            </a:r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endParaRPr lang="fr-CA" sz="2200" dirty="0"/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fr-CA" sz="2200" dirty="0" smtClean="0"/>
              <a:t> Analyse </a:t>
            </a:r>
            <a:r>
              <a:rPr lang="fr-CA" sz="2200" dirty="0"/>
              <a:t>en composante </a:t>
            </a:r>
            <a:r>
              <a:rPr lang="fr-CA" sz="2200" dirty="0" smtClean="0"/>
              <a:t>principale (ACP)</a:t>
            </a:r>
          </a:p>
          <a:p>
            <a:pPr marL="450850">
              <a:spcAft>
                <a:spcPts val="600"/>
              </a:spcAft>
              <a:buFont typeface="Wingdings" pitchFamily="2" charset="2"/>
              <a:buChar char="Ø"/>
            </a:pPr>
            <a:r>
              <a:rPr lang="fr-CA" sz="2200" dirty="0"/>
              <a:t> </a:t>
            </a:r>
            <a:r>
              <a:rPr lang="fr-CA" sz="2200" dirty="0" smtClean="0"/>
              <a:t>Identifier la relation entre les polluants</a:t>
            </a:r>
            <a:endParaRPr lang="fr-CA" sz="2200" dirty="0"/>
          </a:p>
          <a:p>
            <a:pPr>
              <a:spcAft>
                <a:spcPts val="600"/>
              </a:spcAft>
              <a:buFont typeface="Arial" pitchFamily="34" charset="0"/>
              <a:buChar char="•"/>
            </a:pPr>
            <a:r>
              <a:rPr lang="fr-CA" sz="2200" dirty="0" smtClean="0"/>
              <a:t> </a:t>
            </a:r>
            <a:r>
              <a:rPr lang="fr-CA" sz="2200" dirty="0" err="1" smtClean="0"/>
              <a:t>Regression</a:t>
            </a:r>
            <a:r>
              <a:rPr lang="fr-CA" sz="2200" dirty="0" smtClean="0"/>
              <a:t> </a:t>
            </a:r>
            <a:r>
              <a:rPr lang="fr-CA" sz="2200" dirty="0"/>
              <a:t>multiple </a:t>
            </a:r>
            <a:endParaRPr lang="fr-CA" sz="2200" dirty="0" smtClean="0"/>
          </a:p>
          <a:p>
            <a:pPr marL="450850">
              <a:spcAft>
                <a:spcPts val="600"/>
              </a:spcAft>
              <a:buFont typeface="Wingdings" pitchFamily="2" charset="2"/>
              <a:buChar char="Ø"/>
            </a:pPr>
            <a:r>
              <a:rPr lang="fr-CA" sz="2200" dirty="0" smtClean="0"/>
              <a:t> Identifier </a:t>
            </a:r>
            <a:r>
              <a:rPr lang="fr-CA" sz="2200" dirty="0"/>
              <a:t>l’impact relatif des différentes caractéristiques du territoire</a:t>
            </a:r>
          </a:p>
        </p:txBody>
      </p:sp>
    </p:spTree>
    <p:extLst>
      <p:ext uri="{BB962C8B-B14F-4D97-AF65-F5344CB8AC3E}">
        <p14:creationId xmlns:p14="http://schemas.microsoft.com/office/powerpoint/2010/main" val="146984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1916832"/>
            <a:ext cx="3600000" cy="3516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11671" y="1298457"/>
            <a:ext cx="2392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 smtClean="0"/>
              <a:t>Sels</a:t>
            </a:r>
            <a:endParaRPr lang="en-CA" sz="2400" dirty="0" smtClean="0"/>
          </a:p>
          <a:p>
            <a:endParaRPr lang="en-CA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dirty="0" smtClean="0"/>
              <a:t>Résultats - régressions simples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1407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2060848"/>
            <a:ext cx="3600000" cy="3441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36678" y="1370465"/>
            <a:ext cx="2867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E Coli</a:t>
            </a:r>
            <a:endParaRPr lang="en-CA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dirty="0" smtClean="0"/>
              <a:t>Résultats - régressions simples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924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58672" y="1772816"/>
            <a:ext cx="3600000" cy="3596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58672" y="1082434"/>
            <a:ext cx="2370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err="1" smtClean="0"/>
              <a:t>Métaux</a:t>
            </a:r>
            <a:r>
              <a:rPr lang="en-CA" sz="2400" dirty="0" smtClean="0"/>
              <a:t>, nutriments, MES</a:t>
            </a:r>
            <a:endParaRPr lang="en-CA" sz="2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CA" dirty="0" smtClean="0"/>
              <a:t>Résultats - régressions simples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9609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Questions</a:t>
            </a:r>
            <a:endParaRPr lang="en-US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/>
              <a:t>Est-</a:t>
            </a:r>
            <a:r>
              <a:rPr lang="en-US" sz="2600" dirty="0" err="1" smtClean="0"/>
              <a:t>ce</a:t>
            </a:r>
            <a:r>
              <a:rPr lang="en-US" sz="2600" dirty="0" smtClean="0"/>
              <a:t> que </a:t>
            </a:r>
            <a:r>
              <a:rPr lang="en-US" sz="2600" dirty="0" err="1" smtClean="0"/>
              <a:t>l’utilisation</a:t>
            </a:r>
            <a:r>
              <a:rPr lang="en-US" sz="2600" dirty="0" smtClean="0"/>
              <a:t> du </a:t>
            </a:r>
            <a:r>
              <a:rPr lang="en-US" sz="2600" dirty="0" err="1" smtClean="0"/>
              <a:t>territoire</a:t>
            </a:r>
            <a:r>
              <a:rPr lang="en-US" sz="2600" dirty="0" smtClean="0"/>
              <a:t> a </a:t>
            </a:r>
            <a:r>
              <a:rPr lang="en-US" sz="2600" dirty="0" err="1" smtClean="0"/>
              <a:t>une</a:t>
            </a:r>
            <a:r>
              <a:rPr lang="en-US" sz="2600" dirty="0" smtClean="0"/>
              <a:t> influence sur la </a:t>
            </a:r>
            <a:r>
              <a:rPr lang="en-US" sz="2600" dirty="0" err="1" smtClean="0"/>
              <a:t>qualité</a:t>
            </a:r>
            <a:r>
              <a:rPr lang="en-US" sz="2600" dirty="0" smtClean="0"/>
              <a:t> de </a:t>
            </a:r>
            <a:r>
              <a:rPr lang="en-US" sz="2600" dirty="0" err="1" smtClean="0"/>
              <a:t>l’eau</a:t>
            </a:r>
            <a:r>
              <a:rPr lang="en-US" sz="2600" dirty="0" smtClean="0"/>
              <a:t> des </a:t>
            </a:r>
            <a:r>
              <a:rPr lang="en-US" sz="2600" dirty="0" err="1" smtClean="0"/>
              <a:t>ruisseaux</a:t>
            </a:r>
            <a:r>
              <a:rPr lang="en-US" sz="2600" dirty="0" smtClean="0"/>
              <a:t> de </a:t>
            </a:r>
            <a:r>
              <a:rPr lang="en-US" sz="2600" dirty="0" err="1" smtClean="0"/>
              <a:t>l’île</a:t>
            </a:r>
            <a:r>
              <a:rPr lang="en-US" sz="2600" dirty="0" smtClean="0"/>
              <a:t> de Montréal?</a:t>
            </a:r>
          </a:p>
          <a:p>
            <a:endParaRPr lang="en-US" sz="2600" dirty="0" smtClean="0"/>
          </a:p>
          <a:p>
            <a:r>
              <a:rPr lang="en-US" sz="2600" dirty="0" err="1" smtClean="0">
                <a:solidFill>
                  <a:schemeClr val="bg1"/>
                </a:solidFill>
              </a:rPr>
              <a:t>Existe</a:t>
            </a:r>
            <a:r>
              <a:rPr lang="en-US" sz="2600" dirty="0" smtClean="0">
                <a:solidFill>
                  <a:schemeClr val="bg1"/>
                </a:solidFill>
              </a:rPr>
              <a:t>-t-</a:t>
            </a:r>
            <a:r>
              <a:rPr lang="en-US" sz="2600" dirty="0" err="1" smtClean="0">
                <a:solidFill>
                  <a:schemeClr val="bg1"/>
                </a:solidFill>
              </a:rPr>
              <a:t>il</a:t>
            </a:r>
            <a:r>
              <a:rPr lang="en-US" sz="2600" dirty="0" smtClean="0">
                <a:solidFill>
                  <a:schemeClr val="bg1"/>
                </a:solidFill>
              </a:rPr>
              <a:t> des patrons </a:t>
            </a:r>
            <a:r>
              <a:rPr lang="en-US" sz="2600" dirty="0" err="1" smtClean="0">
                <a:solidFill>
                  <a:schemeClr val="bg1"/>
                </a:solidFill>
              </a:rPr>
              <a:t>spatiaux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selon</a:t>
            </a:r>
            <a:r>
              <a:rPr lang="en-US" sz="2600" dirty="0" smtClean="0">
                <a:solidFill>
                  <a:schemeClr val="bg1"/>
                </a:solidFill>
              </a:rPr>
              <a:t> les contaminants?</a:t>
            </a:r>
          </a:p>
          <a:p>
            <a:endParaRPr lang="en-US" sz="2600" dirty="0" smtClean="0">
              <a:solidFill>
                <a:schemeClr val="bg1"/>
              </a:solidFill>
            </a:endParaRPr>
          </a:p>
          <a:p>
            <a:r>
              <a:rPr lang="en-US" sz="2600" dirty="0" err="1" smtClean="0">
                <a:solidFill>
                  <a:schemeClr val="bg1"/>
                </a:solidFill>
              </a:rPr>
              <a:t>Quel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rôle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jouent</a:t>
            </a:r>
            <a:r>
              <a:rPr lang="en-US" sz="2600" dirty="0" smtClean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600" dirty="0" smtClean="0">
                <a:solidFill>
                  <a:schemeClr val="bg1"/>
                </a:solidFill>
              </a:rPr>
              <a:t>la </a:t>
            </a:r>
            <a:r>
              <a:rPr lang="en-US" sz="2600" dirty="0" err="1" smtClean="0">
                <a:solidFill>
                  <a:schemeClr val="bg1"/>
                </a:solidFill>
              </a:rPr>
              <a:t>présence</a:t>
            </a:r>
            <a:r>
              <a:rPr lang="en-US" sz="2600" dirty="0" smtClean="0">
                <a:solidFill>
                  <a:schemeClr val="bg1"/>
                </a:solidFill>
              </a:rPr>
              <a:t> de </a:t>
            </a:r>
            <a:r>
              <a:rPr lang="en-US" sz="2600" dirty="0" err="1" smtClean="0">
                <a:solidFill>
                  <a:schemeClr val="bg1"/>
                </a:solidFill>
              </a:rPr>
              <a:t>différents</a:t>
            </a:r>
            <a:r>
              <a:rPr lang="en-US" sz="2600" dirty="0" smtClean="0">
                <a:solidFill>
                  <a:schemeClr val="bg1"/>
                </a:solidFill>
              </a:rPr>
              <a:t> types </a:t>
            </a:r>
            <a:r>
              <a:rPr lang="en-US" sz="2600" dirty="0" err="1" smtClean="0">
                <a:solidFill>
                  <a:schemeClr val="bg1"/>
                </a:solidFill>
              </a:rPr>
              <a:t>d’industries</a:t>
            </a:r>
            <a:r>
              <a:rPr lang="en-US" sz="2600" dirty="0" smtClean="0">
                <a:solidFill>
                  <a:schemeClr val="bg1"/>
                </a:solidFill>
              </a:rPr>
              <a:t> ?</a:t>
            </a:r>
          </a:p>
          <a:p>
            <a:pPr lvl="1"/>
            <a:r>
              <a:rPr lang="en-US" sz="2600" dirty="0" smtClean="0">
                <a:solidFill>
                  <a:schemeClr val="bg1"/>
                </a:solidFill>
              </a:rPr>
              <a:t>la proportion de surface </a:t>
            </a:r>
            <a:r>
              <a:rPr lang="en-US" sz="2600" dirty="0" err="1" smtClean="0">
                <a:solidFill>
                  <a:schemeClr val="bg1"/>
                </a:solidFill>
              </a:rPr>
              <a:t>imperméable</a:t>
            </a:r>
            <a:r>
              <a:rPr lang="en-US" sz="2600" dirty="0" smtClean="0">
                <a:solidFill>
                  <a:schemeClr val="bg1"/>
                </a:solidFill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</a:rPr>
              <a:t>béton</a:t>
            </a:r>
            <a:r>
              <a:rPr lang="en-US" sz="2600" dirty="0" smtClean="0">
                <a:solidFill>
                  <a:schemeClr val="bg1"/>
                </a:solidFill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</a:rPr>
              <a:t>toits</a:t>
            </a:r>
            <a:r>
              <a:rPr lang="en-US" sz="2600" dirty="0" smtClean="0">
                <a:solidFill>
                  <a:schemeClr val="bg1"/>
                </a:solidFill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</a:rPr>
              <a:t>asphalte</a:t>
            </a:r>
            <a:r>
              <a:rPr lang="en-US" sz="2600" dirty="0" smtClean="0">
                <a:solidFill>
                  <a:schemeClr val="bg1"/>
                </a:solidFill>
              </a:rPr>
              <a:t>) ?</a:t>
            </a:r>
          </a:p>
          <a:p>
            <a:pPr lvl="1"/>
            <a:r>
              <a:rPr lang="en-US" sz="2600" dirty="0" smtClean="0">
                <a:solidFill>
                  <a:schemeClr val="bg1"/>
                </a:solidFill>
              </a:rPr>
              <a:t>les </a:t>
            </a:r>
            <a:r>
              <a:rPr lang="en-US" sz="2600" dirty="0" err="1" smtClean="0">
                <a:solidFill>
                  <a:schemeClr val="bg1"/>
                </a:solidFill>
              </a:rPr>
              <a:t>différentes</a:t>
            </a:r>
            <a:r>
              <a:rPr lang="en-US" sz="2600" dirty="0" smtClean="0">
                <a:solidFill>
                  <a:schemeClr val="bg1"/>
                </a:solidFill>
              </a:rPr>
              <a:t> zones </a:t>
            </a:r>
            <a:r>
              <a:rPr lang="en-US" sz="2600" dirty="0" err="1" smtClean="0">
                <a:solidFill>
                  <a:schemeClr val="bg1"/>
                </a:solidFill>
              </a:rPr>
              <a:t>urbaines</a:t>
            </a:r>
            <a:r>
              <a:rPr lang="en-US" sz="2600" dirty="0" smtClean="0">
                <a:solidFill>
                  <a:schemeClr val="bg1"/>
                </a:solidFill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</a:rPr>
              <a:t>résidentiel</a:t>
            </a:r>
            <a:r>
              <a:rPr lang="en-US" sz="2600" dirty="0" smtClean="0">
                <a:solidFill>
                  <a:schemeClr val="bg1"/>
                </a:solidFill>
              </a:rPr>
              <a:t>, , </a:t>
            </a:r>
            <a:r>
              <a:rPr lang="en-US" sz="2600" dirty="0" err="1" smtClean="0">
                <a:solidFill>
                  <a:schemeClr val="bg1"/>
                </a:solidFill>
              </a:rPr>
              <a:t>parcs</a:t>
            </a:r>
            <a:r>
              <a:rPr lang="en-US" sz="2600" dirty="0" smtClean="0">
                <a:solidFill>
                  <a:schemeClr val="bg1"/>
                </a:solidFill>
              </a:rPr>
              <a:t>, commercial, zones </a:t>
            </a:r>
            <a:r>
              <a:rPr lang="en-US" sz="2600" dirty="0" err="1" smtClean="0">
                <a:solidFill>
                  <a:schemeClr val="bg1"/>
                </a:solidFill>
              </a:rPr>
              <a:t>routières</a:t>
            </a:r>
            <a:r>
              <a:rPr lang="en-US" sz="2600" dirty="0" smtClean="0">
                <a:solidFill>
                  <a:schemeClr val="bg1"/>
                </a:solidFill>
              </a:rPr>
              <a:t>,…)  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Questions</a:t>
            </a:r>
            <a:endParaRPr lang="en-US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Est-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que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l’utilisation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du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territoire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une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influence sur la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qualité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l’eau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des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ruisseaux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l’île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 Montréal?</a:t>
            </a:r>
          </a:p>
          <a:p>
            <a:endParaRPr lang="en-US" sz="2600" dirty="0" smtClean="0"/>
          </a:p>
          <a:p>
            <a:r>
              <a:rPr lang="en-US" sz="2600" dirty="0" err="1" smtClean="0"/>
              <a:t>Existe</a:t>
            </a:r>
            <a:r>
              <a:rPr lang="en-US" sz="2600" dirty="0" smtClean="0"/>
              <a:t>-t-</a:t>
            </a:r>
            <a:r>
              <a:rPr lang="en-US" sz="2600" dirty="0" err="1" smtClean="0"/>
              <a:t>il</a:t>
            </a:r>
            <a:r>
              <a:rPr lang="en-US" sz="2600" dirty="0" smtClean="0"/>
              <a:t> des patrons </a:t>
            </a:r>
            <a:r>
              <a:rPr lang="en-US" sz="2600" dirty="0" err="1" smtClean="0"/>
              <a:t>spatiaux</a:t>
            </a:r>
            <a:r>
              <a:rPr lang="en-US" sz="2600" dirty="0" smtClean="0"/>
              <a:t> </a:t>
            </a:r>
            <a:r>
              <a:rPr lang="en-US" sz="2600" dirty="0" err="1" smtClean="0"/>
              <a:t>selon</a:t>
            </a:r>
            <a:r>
              <a:rPr lang="en-US" sz="2600" dirty="0" smtClean="0"/>
              <a:t> les contaminants?</a:t>
            </a:r>
          </a:p>
          <a:p>
            <a:endParaRPr lang="en-US" sz="2600" dirty="0" smtClean="0"/>
          </a:p>
          <a:p>
            <a:r>
              <a:rPr lang="en-US" sz="2600" dirty="0" err="1" smtClean="0">
                <a:solidFill>
                  <a:schemeClr val="bg1"/>
                </a:solidFill>
              </a:rPr>
              <a:t>Quel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rôle</a:t>
            </a:r>
            <a:r>
              <a:rPr lang="en-US" sz="2600" dirty="0" smtClean="0">
                <a:solidFill>
                  <a:schemeClr val="bg1"/>
                </a:solidFill>
              </a:rPr>
              <a:t> </a:t>
            </a:r>
            <a:r>
              <a:rPr lang="en-US" sz="2600" dirty="0" err="1" smtClean="0">
                <a:solidFill>
                  <a:schemeClr val="bg1"/>
                </a:solidFill>
              </a:rPr>
              <a:t>jouent</a:t>
            </a:r>
            <a:r>
              <a:rPr lang="en-US" sz="2600" dirty="0" smtClean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600" dirty="0" smtClean="0">
                <a:solidFill>
                  <a:schemeClr val="bg1"/>
                </a:solidFill>
              </a:rPr>
              <a:t>la </a:t>
            </a:r>
            <a:r>
              <a:rPr lang="en-US" sz="2600" dirty="0" err="1" smtClean="0">
                <a:solidFill>
                  <a:schemeClr val="bg1"/>
                </a:solidFill>
              </a:rPr>
              <a:t>présence</a:t>
            </a:r>
            <a:r>
              <a:rPr lang="en-US" sz="2600" dirty="0" smtClean="0">
                <a:solidFill>
                  <a:schemeClr val="bg1"/>
                </a:solidFill>
              </a:rPr>
              <a:t> de </a:t>
            </a:r>
            <a:r>
              <a:rPr lang="en-US" sz="2600" dirty="0" err="1" smtClean="0">
                <a:solidFill>
                  <a:schemeClr val="bg1"/>
                </a:solidFill>
              </a:rPr>
              <a:t>différents</a:t>
            </a:r>
            <a:r>
              <a:rPr lang="en-US" sz="2600" dirty="0" smtClean="0">
                <a:solidFill>
                  <a:schemeClr val="bg1"/>
                </a:solidFill>
              </a:rPr>
              <a:t> types </a:t>
            </a:r>
            <a:r>
              <a:rPr lang="en-US" sz="2600" dirty="0" err="1" smtClean="0">
                <a:solidFill>
                  <a:schemeClr val="bg1"/>
                </a:solidFill>
              </a:rPr>
              <a:t>d’industries</a:t>
            </a:r>
            <a:r>
              <a:rPr lang="en-US" sz="2600" dirty="0" smtClean="0">
                <a:solidFill>
                  <a:schemeClr val="bg1"/>
                </a:solidFill>
              </a:rPr>
              <a:t> ?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l</a:t>
            </a:r>
            <a:r>
              <a:rPr lang="en-US" sz="2600" dirty="0" smtClean="0">
                <a:solidFill>
                  <a:schemeClr val="bg1"/>
                </a:solidFill>
              </a:rPr>
              <a:t>a proportion de surface </a:t>
            </a:r>
            <a:r>
              <a:rPr lang="en-US" sz="2600" dirty="0" err="1" smtClean="0">
                <a:solidFill>
                  <a:schemeClr val="bg1"/>
                </a:solidFill>
              </a:rPr>
              <a:t>imperméable</a:t>
            </a:r>
            <a:r>
              <a:rPr lang="en-US" sz="2600" dirty="0" smtClean="0">
                <a:solidFill>
                  <a:schemeClr val="bg1"/>
                </a:solidFill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</a:rPr>
              <a:t>béton</a:t>
            </a:r>
            <a:r>
              <a:rPr lang="en-US" sz="2600" dirty="0" smtClean="0">
                <a:solidFill>
                  <a:schemeClr val="bg1"/>
                </a:solidFill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</a:rPr>
              <a:t>toits</a:t>
            </a:r>
            <a:r>
              <a:rPr lang="en-US" sz="2600" dirty="0" smtClean="0">
                <a:solidFill>
                  <a:schemeClr val="bg1"/>
                </a:solidFill>
              </a:rPr>
              <a:t>, </a:t>
            </a:r>
            <a:r>
              <a:rPr lang="en-US" sz="2600" dirty="0" err="1" smtClean="0">
                <a:solidFill>
                  <a:schemeClr val="bg1"/>
                </a:solidFill>
              </a:rPr>
              <a:t>asphalte</a:t>
            </a:r>
            <a:r>
              <a:rPr lang="en-US" sz="2600" dirty="0" smtClean="0">
                <a:solidFill>
                  <a:schemeClr val="bg1"/>
                </a:solidFill>
              </a:rPr>
              <a:t>) ?</a:t>
            </a:r>
          </a:p>
          <a:p>
            <a:pPr lvl="1"/>
            <a:r>
              <a:rPr lang="en-US" sz="2600" dirty="0">
                <a:solidFill>
                  <a:schemeClr val="bg1"/>
                </a:solidFill>
              </a:rPr>
              <a:t>l</a:t>
            </a:r>
            <a:r>
              <a:rPr lang="en-US" sz="2600" dirty="0" smtClean="0">
                <a:solidFill>
                  <a:schemeClr val="bg1"/>
                </a:solidFill>
              </a:rPr>
              <a:t>es </a:t>
            </a:r>
            <a:r>
              <a:rPr lang="en-US" sz="2600" dirty="0" err="1" smtClean="0">
                <a:solidFill>
                  <a:schemeClr val="bg1"/>
                </a:solidFill>
              </a:rPr>
              <a:t>différentes</a:t>
            </a:r>
            <a:r>
              <a:rPr lang="en-US" sz="2600" dirty="0" smtClean="0">
                <a:solidFill>
                  <a:schemeClr val="bg1"/>
                </a:solidFill>
              </a:rPr>
              <a:t> zones </a:t>
            </a:r>
            <a:r>
              <a:rPr lang="en-US" sz="2600" dirty="0" err="1" smtClean="0">
                <a:solidFill>
                  <a:schemeClr val="bg1"/>
                </a:solidFill>
              </a:rPr>
              <a:t>urbaines</a:t>
            </a:r>
            <a:r>
              <a:rPr lang="en-US" sz="2600" dirty="0" smtClean="0">
                <a:solidFill>
                  <a:schemeClr val="bg1"/>
                </a:solidFill>
              </a:rPr>
              <a:t> (</a:t>
            </a:r>
            <a:r>
              <a:rPr lang="en-US" sz="2600" dirty="0" err="1" smtClean="0">
                <a:solidFill>
                  <a:schemeClr val="bg1"/>
                </a:solidFill>
              </a:rPr>
              <a:t>résidentiel</a:t>
            </a:r>
            <a:r>
              <a:rPr lang="en-US" sz="2600" dirty="0" smtClean="0">
                <a:solidFill>
                  <a:schemeClr val="bg1"/>
                </a:solidFill>
              </a:rPr>
              <a:t>, , </a:t>
            </a:r>
            <a:r>
              <a:rPr lang="en-US" sz="2600" dirty="0" err="1" smtClean="0">
                <a:solidFill>
                  <a:schemeClr val="bg1"/>
                </a:solidFill>
              </a:rPr>
              <a:t>parcs</a:t>
            </a:r>
            <a:r>
              <a:rPr lang="en-US" sz="2600" dirty="0" smtClean="0">
                <a:solidFill>
                  <a:schemeClr val="bg1"/>
                </a:solidFill>
              </a:rPr>
              <a:t>, commercial, zones </a:t>
            </a:r>
            <a:r>
              <a:rPr lang="en-US" sz="2600" dirty="0" err="1" smtClean="0">
                <a:solidFill>
                  <a:schemeClr val="bg1"/>
                </a:solidFill>
              </a:rPr>
              <a:t>routières</a:t>
            </a:r>
            <a:r>
              <a:rPr lang="en-US" sz="2600" dirty="0" smtClean="0">
                <a:solidFill>
                  <a:schemeClr val="bg1"/>
                </a:solidFill>
              </a:rPr>
              <a:t>,…)  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1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Questions</a:t>
            </a:r>
            <a:endParaRPr lang="en-US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lnSpcReduction="10000"/>
          </a:bodyPr>
          <a:lstStyle/>
          <a:p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Est-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ce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que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l’utilisation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du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territoire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une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influence sur la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qualité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l’eau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des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ruisseaux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l’île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 Montréal?</a:t>
            </a:r>
          </a:p>
          <a:p>
            <a:endParaRPr lang="en-US" sz="2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Existe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-t-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il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des patrons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spatiaux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selon</a:t>
            </a:r>
            <a:r>
              <a:rPr 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les contaminants?</a:t>
            </a:r>
          </a:p>
          <a:p>
            <a:endParaRPr lang="en-US" sz="2600" dirty="0" smtClean="0"/>
          </a:p>
          <a:p>
            <a:r>
              <a:rPr lang="en-US" sz="2600" dirty="0" err="1" smtClean="0"/>
              <a:t>Quel</a:t>
            </a:r>
            <a:r>
              <a:rPr lang="en-US" sz="2600" dirty="0" smtClean="0"/>
              <a:t> </a:t>
            </a:r>
            <a:r>
              <a:rPr lang="en-US" sz="2600" dirty="0" err="1" smtClean="0"/>
              <a:t>rôle</a:t>
            </a:r>
            <a:r>
              <a:rPr lang="en-US" sz="2600" dirty="0" smtClean="0"/>
              <a:t> </a:t>
            </a:r>
            <a:r>
              <a:rPr lang="en-US" sz="2600" dirty="0" err="1" smtClean="0"/>
              <a:t>jouent</a:t>
            </a:r>
            <a:r>
              <a:rPr lang="en-US" sz="2600" dirty="0" smtClean="0"/>
              <a:t>: </a:t>
            </a:r>
          </a:p>
          <a:p>
            <a:pPr lvl="1"/>
            <a:r>
              <a:rPr lang="en-US" sz="2600" dirty="0" smtClean="0"/>
              <a:t>la </a:t>
            </a:r>
            <a:r>
              <a:rPr lang="en-US" sz="2600" dirty="0" err="1" smtClean="0"/>
              <a:t>présence</a:t>
            </a:r>
            <a:r>
              <a:rPr lang="en-US" sz="2600" dirty="0" smtClean="0"/>
              <a:t> de </a:t>
            </a:r>
            <a:r>
              <a:rPr lang="en-US" sz="2600" dirty="0" err="1" smtClean="0"/>
              <a:t>différents</a:t>
            </a:r>
            <a:r>
              <a:rPr lang="en-US" sz="2600" dirty="0" smtClean="0"/>
              <a:t> types </a:t>
            </a:r>
            <a:r>
              <a:rPr lang="en-US" sz="2600" dirty="0" err="1" smtClean="0"/>
              <a:t>d’industries</a:t>
            </a:r>
            <a:r>
              <a:rPr lang="en-US" sz="2600" dirty="0" smtClean="0"/>
              <a:t> ?</a:t>
            </a:r>
          </a:p>
          <a:p>
            <a:pPr lvl="1"/>
            <a:r>
              <a:rPr lang="en-US" sz="2600" dirty="0"/>
              <a:t>l</a:t>
            </a:r>
            <a:r>
              <a:rPr lang="en-US" sz="2600" dirty="0" smtClean="0"/>
              <a:t>a proportion de surface </a:t>
            </a:r>
            <a:r>
              <a:rPr lang="en-US" sz="2600" dirty="0" err="1" smtClean="0"/>
              <a:t>imperméable</a:t>
            </a:r>
            <a:r>
              <a:rPr lang="en-US" sz="2600" dirty="0" smtClean="0"/>
              <a:t> (</a:t>
            </a:r>
            <a:r>
              <a:rPr lang="en-US" sz="2600" dirty="0" err="1" smtClean="0"/>
              <a:t>béton</a:t>
            </a:r>
            <a:r>
              <a:rPr lang="en-US" sz="2600" dirty="0" smtClean="0"/>
              <a:t>, </a:t>
            </a:r>
            <a:r>
              <a:rPr lang="en-US" sz="2600" dirty="0" err="1" smtClean="0"/>
              <a:t>toits</a:t>
            </a:r>
            <a:r>
              <a:rPr lang="en-US" sz="2600" dirty="0" smtClean="0"/>
              <a:t>, </a:t>
            </a:r>
            <a:r>
              <a:rPr lang="en-US" sz="2600" dirty="0" err="1" smtClean="0"/>
              <a:t>asphalte</a:t>
            </a:r>
            <a:r>
              <a:rPr lang="en-US" sz="2600" dirty="0" smtClean="0"/>
              <a:t>) ?</a:t>
            </a:r>
          </a:p>
          <a:p>
            <a:pPr lvl="1"/>
            <a:r>
              <a:rPr lang="en-US" sz="2600" dirty="0"/>
              <a:t>l</a:t>
            </a:r>
            <a:r>
              <a:rPr lang="en-US" sz="2600" dirty="0" smtClean="0"/>
              <a:t>es </a:t>
            </a:r>
            <a:r>
              <a:rPr lang="en-US" sz="2600" dirty="0" err="1" smtClean="0"/>
              <a:t>différentes</a:t>
            </a:r>
            <a:r>
              <a:rPr lang="en-US" sz="2600" dirty="0" smtClean="0"/>
              <a:t> zones </a:t>
            </a:r>
            <a:r>
              <a:rPr lang="en-US" sz="2600" dirty="0" err="1" smtClean="0"/>
              <a:t>urbaines</a:t>
            </a:r>
            <a:r>
              <a:rPr lang="en-US" sz="2600" dirty="0" smtClean="0"/>
              <a:t> (</a:t>
            </a:r>
            <a:r>
              <a:rPr lang="en-US" sz="2600" dirty="0" err="1" smtClean="0"/>
              <a:t>résidentiel</a:t>
            </a:r>
            <a:r>
              <a:rPr lang="en-US" sz="2600" dirty="0" smtClean="0"/>
              <a:t>, , </a:t>
            </a:r>
            <a:r>
              <a:rPr lang="en-US" sz="2600" dirty="0" err="1" smtClean="0"/>
              <a:t>parcs</a:t>
            </a:r>
            <a:r>
              <a:rPr lang="en-US" sz="2600" dirty="0" smtClean="0"/>
              <a:t>, commercial, zones </a:t>
            </a:r>
            <a:r>
              <a:rPr lang="en-US" sz="2600" dirty="0" err="1" smtClean="0"/>
              <a:t>routières</a:t>
            </a:r>
            <a:r>
              <a:rPr lang="en-US" sz="2600" dirty="0" smtClean="0"/>
              <a:t>,…)  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1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4000" dirty="0" smtClean="0"/>
              <a:t>Hypothèses</a:t>
            </a:r>
            <a:endParaRPr lang="fr-CA" sz="4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27784" y="3501008"/>
            <a:ext cx="3888432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427984" y="1772816"/>
            <a:ext cx="0" cy="33843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932040" y="242088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Oval 18"/>
          <p:cNvSpPr/>
          <p:nvPr/>
        </p:nvSpPr>
        <p:spPr>
          <a:xfrm>
            <a:off x="2924200" y="257328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0" name="Oval 19"/>
          <p:cNvSpPr/>
          <p:nvPr/>
        </p:nvSpPr>
        <p:spPr>
          <a:xfrm>
            <a:off x="3707904" y="278092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1" name="Oval 20"/>
          <p:cNvSpPr/>
          <p:nvPr/>
        </p:nvSpPr>
        <p:spPr>
          <a:xfrm>
            <a:off x="3995936" y="2276872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2" name="Oval 21"/>
          <p:cNvSpPr/>
          <p:nvPr/>
        </p:nvSpPr>
        <p:spPr>
          <a:xfrm>
            <a:off x="5724128" y="3212976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3" name="Oval 22"/>
          <p:cNvSpPr/>
          <p:nvPr/>
        </p:nvSpPr>
        <p:spPr>
          <a:xfrm>
            <a:off x="3533800" y="318288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Oval 23"/>
          <p:cNvSpPr/>
          <p:nvPr/>
        </p:nvSpPr>
        <p:spPr>
          <a:xfrm>
            <a:off x="3563888" y="4077072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5" name="Oval 24"/>
          <p:cNvSpPr/>
          <p:nvPr/>
        </p:nvSpPr>
        <p:spPr>
          <a:xfrm>
            <a:off x="4572000" y="2852936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Oval 25"/>
          <p:cNvSpPr/>
          <p:nvPr/>
        </p:nvSpPr>
        <p:spPr>
          <a:xfrm>
            <a:off x="4067944" y="3429000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Oval 26"/>
          <p:cNvSpPr/>
          <p:nvPr/>
        </p:nvSpPr>
        <p:spPr>
          <a:xfrm>
            <a:off x="4143400" y="379248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8" name="Oval 27"/>
          <p:cNvSpPr/>
          <p:nvPr/>
        </p:nvSpPr>
        <p:spPr>
          <a:xfrm>
            <a:off x="4932040" y="4005064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9" name="Oval 28"/>
          <p:cNvSpPr/>
          <p:nvPr/>
        </p:nvSpPr>
        <p:spPr>
          <a:xfrm>
            <a:off x="5084440" y="257328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0" name="Oval 29"/>
          <p:cNvSpPr/>
          <p:nvPr/>
        </p:nvSpPr>
        <p:spPr>
          <a:xfrm>
            <a:off x="5436096" y="242088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1" name="Oval 30"/>
          <p:cNvSpPr/>
          <p:nvPr/>
        </p:nvSpPr>
        <p:spPr>
          <a:xfrm>
            <a:off x="5436096" y="4365104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2" name="Oval 31"/>
          <p:cNvSpPr/>
          <p:nvPr/>
        </p:nvSpPr>
        <p:spPr>
          <a:xfrm>
            <a:off x="5541640" y="3030488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3" name="Oval 32"/>
          <p:cNvSpPr/>
          <p:nvPr/>
        </p:nvSpPr>
        <p:spPr>
          <a:xfrm>
            <a:off x="3995936" y="4509120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4" name="Oval 33"/>
          <p:cNvSpPr/>
          <p:nvPr/>
        </p:nvSpPr>
        <p:spPr>
          <a:xfrm>
            <a:off x="5796136" y="3789040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5" name="Oval 34"/>
          <p:cNvSpPr/>
          <p:nvPr/>
        </p:nvSpPr>
        <p:spPr>
          <a:xfrm>
            <a:off x="5076056" y="3212976"/>
            <a:ext cx="144016" cy="1440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4499992" y="2060848"/>
            <a:ext cx="1296144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499992" y="2213248"/>
            <a:ext cx="1448544" cy="1215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499992" y="2636912"/>
            <a:ext cx="1080120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3563888" y="2564904"/>
            <a:ext cx="864096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635896" y="2204864"/>
            <a:ext cx="792088" cy="12961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3563888" y="2708920"/>
            <a:ext cx="864096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427984" y="3501008"/>
            <a:ext cx="792088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4427984" y="3501008"/>
            <a:ext cx="944488" cy="15925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427984" y="3501008"/>
            <a:ext cx="1296144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331640" y="5589240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>
              <a:buFont typeface="Wingdings" pitchFamily="2" charset="2"/>
              <a:buChar char="Ø"/>
            </a:pPr>
            <a:r>
              <a:rPr lang="fr-CA" sz="2400" dirty="0" smtClean="0"/>
              <a:t>Les polluants se regroupent </a:t>
            </a:r>
            <a:r>
              <a:rPr lang="fr-CA" sz="2400" dirty="0"/>
              <a:t>puisque ces contaminants partageront des sources communes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084168" y="1772816"/>
            <a:ext cx="160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smtClean="0"/>
              <a:t>Nutriments</a:t>
            </a:r>
            <a:endParaRPr lang="fr-CA" sz="2400" dirty="0"/>
          </a:p>
        </p:txBody>
      </p:sp>
      <p:sp>
        <p:nvSpPr>
          <p:cNvPr id="77" name="TextBox 76"/>
          <p:cNvSpPr txBox="1"/>
          <p:nvPr/>
        </p:nvSpPr>
        <p:spPr>
          <a:xfrm>
            <a:off x="2195736" y="1772816"/>
            <a:ext cx="1141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smtClean="0"/>
              <a:t>Métaux</a:t>
            </a:r>
            <a:endParaRPr lang="fr-CA" sz="2400" dirty="0"/>
          </a:p>
        </p:txBody>
      </p:sp>
      <p:sp>
        <p:nvSpPr>
          <p:cNvPr id="78" name="TextBox 77"/>
          <p:cNvSpPr txBox="1"/>
          <p:nvPr/>
        </p:nvSpPr>
        <p:spPr>
          <a:xfrm>
            <a:off x="5796136" y="4725144"/>
            <a:ext cx="1527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smtClean="0"/>
              <a:t>Coliformes</a:t>
            </a:r>
            <a:endParaRPr lang="fr-C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4000" dirty="0" smtClean="0"/>
              <a:t>Hypothèses</a:t>
            </a:r>
            <a:endParaRPr lang="fr-CA" sz="40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339752" y="4077072"/>
            <a:ext cx="20882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339752" y="2060848"/>
            <a:ext cx="0" cy="20162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69194" y="4170677"/>
            <a:ext cx="1829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smtClean="0"/>
              <a:t>% perméable</a:t>
            </a:r>
            <a:endParaRPr lang="fr-CA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5616" y="2564904"/>
            <a:ext cx="12954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smtClean="0"/>
              <a:t>Polluant </a:t>
            </a:r>
          </a:p>
          <a:p>
            <a:r>
              <a:rPr lang="fr-CA" sz="2400" dirty="0" smtClean="0"/>
              <a:t>groupe 1</a:t>
            </a:r>
            <a:endParaRPr lang="fr-CA" sz="24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5580112" y="4077072"/>
            <a:ext cx="208823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580112" y="2060848"/>
            <a:ext cx="0" cy="20162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68068" y="4170677"/>
            <a:ext cx="2081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400" dirty="0" smtClean="0"/>
              <a:t>Nb d’industries</a:t>
            </a:r>
            <a:endParaRPr lang="fr-CA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971600" y="4919008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CA" sz="2400" dirty="0" smtClean="0"/>
              <a:t>Identifier la relation entre l’utilisation du territoire et la présence de groupes de polluants dans les ruisseaux</a:t>
            </a:r>
          </a:p>
          <a:p>
            <a:pPr>
              <a:buFont typeface="Arial" pitchFamily="34" charset="0"/>
              <a:buChar char="•"/>
            </a:pPr>
            <a:r>
              <a:rPr lang="fr-CA" sz="2400" dirty="0" smtClean="0"/>
              <a:t>En régression multiple, identifier l’importance relative de chaque prédicteur</a:t>
            </a:r>
            <a:endParaRPr lang="fr-CA" sz="24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555776" y="2564904"/>
            <a:ext cx="1584176" cy="108012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868144" y="2924944"/>
            <a:ext cx="1584176" cy="720080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rte_montre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99792" y="1730487"/>
            <a:ext cx="6435700" cy="497304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4000" dirty="0" smtClean="0"/>
              <a:t>Méthode</a:t>
            </a:r>
            <a:endParaRPr lang="fr-CA" sz="4000" dirty="0"/>
          </a:p>
        </p:txBody>
      </p:sp>
      <p:sp>
        <p:nvSpPr>
          <p:cNvPr id="3" name="ZoneTexte 2"/>
          <p:cNvSpPr txBox="1"/>
          <p:nvPr/>
        </p:nvSpPr>
        <p:spPr>
          <a:xfrm>
            <a:off x="4949676" y="1463913"/>
            <a:ext cx="1995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/>
              <a:t>Site d’étude </a:t>
            </a:r>
            <a:endParaRPr lang="en-US" sz="2800" dirty="0"/>
          </a:p>
        </p:txBody>
      </p:sp>
      <p:sp>
        <p:nvSpPr>
          <p:cNvPr id="5" name="ZoneTexte 4"/>
          <p:cNvSpPr txBox="1"/>
          <p:nvPr/>
        </p:nvSpPr>
        <p:spPr>
          <a:xfrm>
            <a:off x="179512" y="1439753"/>
            <a:ext cx="2386756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fr-CA" sz="2000" dirty="0"/>
              <a:t>Qualité de l’eau des ruisseaux </a:t>
            </a:r>
            <a:r>
              <a:rPr lang="fr-CA" sz="2000" dirty="0" smtClean="0"/>
              <a:t>(</a:t>
            </a:r>
            <a:r>
              <a:rPr lang="fr-CA" sz="2000" dirty="0"/>
              <a:t>RUISSO)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fr-CA" sz="2000" dirty="0" smtClean="0"/>
              <a:t>Utilisation </a:t>
            </a:r>
            <a:r>
              <a:rPr lang="fr-CA" sz="2000" dirty="0"/>
              <a:t>du territoire (</a:t>
            </a:r>
            <a:r>
              <a:rPr lang="fr-CA" sz="2000" dirty="0" smtClean="0"/>
              <a:t>CMM)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fr-CA" sz="2000" dirty="0" smtClean="0"/>
              <a:t>Imperméabilité de la surface (Images aériennes; GIS)</a:t>
            </a:r>
            <a:endParaRPr lang="fr-CA" sz="2000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fr-CA" sz="2000" dirty="0"/>
              <a:t>I</a:t>
            </a:r>
            <a:r>
              <a:rPr lang="fr-CA" sz="2000" dirty="0" smtClean="0"/>
              <a:t>ndustries  et polluants</a:t>
            </a:r>
            <a:r>
              <a:rPr lang="fr-CA" sz="2000" dirty="0"/>
              <a:t> (NPRI)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fr-CA" sz="2000" dirty="0" smtClean="0"/>
              <a:t>Délimitations des </a:t>
            </a:r>
            <a:r>
              <a:rPr lang="fr-CA" sz="2000" dirty="0"/>
              <a:t>bassin versant (DEM; 1:50K, BNDT)</a:t>
            </a:r>
          </a:p>
          <a:p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PCA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" b="8898"/>
          <a:stretch/>
        </p:blipFill>
        <p:spPr>
          <a:xfrm>
            <a:off x="3056430" y="68317"/>
            <a:ext cx="6087570" cy="49430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5410" y="5011355"/>
            <a:ext cx="7763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smtClean="0"/>
              <a:t>Les différents polluants se regroupent spatialement en 3 catégories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18" y="2029701"/>
            <a:ext cx="2473628" cy="1606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2105483" y="2029701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2024165" y="3356992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404812" y="2039144"/>
            <a:ext cx="658258" cy="27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CA" sz="4000" dirty="0" smtClean="0"/>
              <a:t>Résultats</a:t>
            </a:r>
            <a:endParaRPr lang="fr-CA" sz="4000" dirty="0"/>
          </a:p>
        </p:txBody>
      </p:sp>
    </p:spTree>
    <p:extLst>
      <p:ext uri="{BB962C8B-B14F-4D97-AF65-F5344CB8AC3E}">
        <p14:creationId xmlns:p14="http://schemas.microsoft.com/office/powerpoint/2010/main" val="102009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814</Words>
  <Application>Microsoft Office PowerPoint</Application>
  <PresentationFormat>Affichage à l'écran (4:3)</PresentationFormat>
  <Paragraphs>182</Paragraphs>
  <Slides>27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Office Theme</vt:lpstr>
      <vt:lpstr>Influence des activités humaines sur la qualité de l’eau  des ruisseaux de l’île de Montréal</vt:lpstr>
      <vt:lpstr>Les ruisseaux sources de vie…</vt:lpstr>
      <vt:lpstr>Questions</vt:lpstr>
      <vt:lpstr>Questions</vt:lpstr>
      <vt:lpstr>Questions</vt:lpstr>
      <vt:lpstr>Hypothèses</vt:lpstr>
      <vt:lpstr>Hypothèses</vt:lpstr>
      <vt:lpstr>Méthode</vt:lpstr>
      <vt:lpstr>Résultats</vt:lpstr>
      <vt:lpstr>Résultats</vt:lpstr>
      <vt:lpstr>Résultats</vt:lpstr>
      <vt:lpstr>Résultats</vt:lpstr>
      <vt:lpstr>Qualité de l’eau des ruisseaux (3 catégories)</vt:lpstr>
      <vt:lpstr>Présentation PowerPoint</vt:lpstr>
      <vt:lpstr>Sels  (sodium, magnésium)</vt:lpstr>
      <vt:lpstr>Nutriments et métaux  (phosphore total, plomb, cadmium, nitrites)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Influence des activités humaines sur la qualité de l’eau  des ruisseaux de l’île de Montréal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des activités humaines sur la qualité de l’eau  des ruisseaux de l’île de Montréal</dc:title>
  <dc:creator>Jean-Olivier Goyette</dc:creator>
  <cp:lastModifiedBy>LaboMaranger</cp:lastModifiedBy>
  <cp:revision>29</cp:revision>
  <dcterms:created xsi:type="dcterms:W3CDTF">2016-05-26T18:34:49Z</dcterms:created>
  <dcterms:modified xsi:type="dcterms:W3CDTF">2016-06-02T15:30:57Z</dcterms:modified>
</cp:coreProperties>
</file>